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4" r:id="rId4"/>
    <p:sldId id="295" r:id="rId5"/>
    <p:sldId id="258" r:id="rId6"/>
    <p:sldId id="296" r:id="rId7"/>
    <p:sldId id="297" r:id="rId8"/>
    <p:sldId id="298" r:id="rId9"/>
    <p:sldId id="299" r:id="rId10"/>
    <p:sldId id="300" r:id="rId11"/>
    <p:sldId id="301" r:id="rId12"/>
    <p:sldId id="302" r:id="rId13"/>
    <p:sldId id="303" r:id="rId14"/>
    <p:sldId id="304" r:id="rId15"/>
    <p:sldId id="305" r:id="rId16"/>
    <p:sldId id="259" r:id="rId17"/>
    <p:sldId id="260" r:id="rId18"/>
    <p:sldId id="261" r:id="rId19"/>
    <p:sldId id="306" r:id="rId20"/>
    <p:sldId id="307" r:id="rId21"/>
    <p:sldId id="308" r:id="rId22"/>
    <p:sldId id="309" r:id="rId23"/>
    <p:sldId id="310" r:id="rId24"/>
    <p:sldId id="311" r:id="rId25"/>
    <p:sldId id="312" r:id="rId26"/>
    <p:sldId id="265" r:id="rId27"/>
    <p:sldId id="266" r:id="rId28"/>
    <p:sldId id="267" r:id="rId29"/>
    <p:sldId id="268" r:id="rId30"/>
    <p:sldId id="269" r:id="rId31"/>
    <p:sldId id="270" r:id="rId32"/>
    <p:sldId id="271" r:id="rId33"/>
    <p:sldId id="272" r:id="rId34"/>
    <p:sldId id="273" r:id="rId35"/>
    <p:sldId id="274" r:id="rId36"/>
    <p:sldId id="275" r:id="rId37"/>
    <p:sldId id="276" r:id="rId38"/>
    <p:sldId id="277" r:id="rId39"/>
    <p:sldId id="278" r:id="rId40"/>
    <p:sldId id="279" r:id="rId41"/>
    <p:sldId id="280" r:id="rId42"/>
    <p:sldId id="281" r:id="rId43"/>
    <p:sldId id="282" r:id="rId44"/>
    <p:sldId id="283" r:id="rId45"/>
    <p:sldId id="284" r:id="rId46"/>
    <p:sldId id="285" r:id="rId47"/>
    <p:sldId id="286" r:id="rId48"/>
    <p:sldId id="287" r:id="rId49"/>
    <p:sldId id="288" r:id="rId50"/>
    <p:sldId id="289" r:id="rId51"/>
    <p:sldId id="290" r:id="rId52"/>
    <p:sldId id="291" r:id="rId53"/>
    <p:sldId id="313" r:id="rId54"/>
    <p:sldId id="314" r:id="rId55"/>
    <p:sldId id="315" r:id="rId56"/>
    <p:sldId id="316" r:id="rId57"/>
    <p:sldId id="317" r:id="rId58"/>
    <p:sldId id="318" r:id="rId59"/>
    <p:sldId id="292" r:id="rId60"/>
    <p:sldId id="293" r:id="rId6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45"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D4B8B0D-474D-4EB9-B9EE-EE1B7B058484}" type="datetimeFigureOut">
              <a:rPr lang="ru-RU" smtClean="0"/>
              <a:t>21.10.2023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3824877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4B8B0D-474D-4EB9-B9EE-EE1B7B058484}" type="datetimeFigureOut">
              <a:rPr lang="ru-RU" smtClean="0"/>
              <a:t>21.10.2023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1547952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4B8B0D-474D-4EB9-B9EE-EE1B7B058484}" type="datetimeFigureOut">
              <a:rPr lang="ru-RU" smtClean="0"/>
              <a:t>21.10.2023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114829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4B8B0D-474D-4EB9-B9EE-EE1B7B058484}" type="datetimeFigureOut">
              <a:rPr lang="ru-RU" smtClean="0"/>
              <a:t>21.10.2023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1660355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D4B8B0D-474D-4EB9-B9EE-EE1B7B058484}" type="datetimeFigureOut">
              <a:rPr lang="ru-RU" smtClean="0"/>
              <a:t>21.10.2023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4068464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D4B8B0D-474D-4EB9-B9EE-EE1B7B058484}" type="datetimeFigureOut">
              <a:rPr lang="ru-RU" smtClean="0"/>
              <a:t>21.10.2023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2244678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D4B8B0D-474D-4EB9-B9EE-EE1B7B058484}" type="datetimeFigureOut">
              <a:rPr lang="ru-RU" smtClean="0"/>
              <a:t>21.10.2023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1322158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D4B8B0D-474D-4EB9-B9EE-EE1B7B058484}" type="datetimeFigureOut">
              <a:rPr lang="ru-RU" smtClean="0"/>
              <a:t>21.10.2023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2991308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4B8B0D-474D-4EB9-B9EE-EE1B7B058484}" type="datetimeFigureOut">
              <a:rPr lang="ru-RU" smtClean="0"/>
              <a:t>21.10.2023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47484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4B8B0D-474D-4EB9-B9EE-EE1B7B058484}" type="datetimeFigureOut">
              <a:rPr lang="ru-RU" smtClean="0"/>
              <a:t>21.10.2023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3209304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4B8B0D-474D-4EB9-B9EE-EE1B7B058484}" type="datetimeFigureOut">
              <a:rPr lang="ru-RU" smtClean="0"/>
              <a:t>21.10.2023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47F48D-4D16-4385-A8F3-35736ECB8C1F}" type="slidenum">
              <a:rPr lang="ru-RU" smtClean="0"/>
              <a:t>‹#›</a:t>
            </a:fld>
            <a:endParaRPr lang="ru-RU"/>
          </a:p>
        </p:txBody>
      </p:sp>
    </p:spTree>
    <p:extLst>
      <p:ext uri="{BB962C8B-B14F-4D97-AF65-F5344CB8AC3E}">
        <p14:creationId xmlns:p14="http://schemas.microsoft.com/office/powerpoint/2010/main" val="610928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4B8B0D-474D-4EB9-B9EE-EE1B7B058484}" type="datetimeFigureOut">
              <a:rPr lang="ru-RU" smtClean="0"/>
              <a:t>21.10.2023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47F48D-4D16-4385-A8F3-35736ECB8C1F}" type="slidenum">
              <a:rPr lang="ru-RU" smtClean="0"/>
              <a:t>‹#›</a:t>
            </a:fld>
            <a:endParaRPr lang="ru-RU"/>
          </a:p>
        </p:txBody>
      </p:sp>
    </p:spTree>
    <p:extLst>
      <p:ext uri="{BB962C8B-B14F-4D97-AF65-F5344CB8AC3E}">
        <p14:creationId xmlns:p14="http://schemas.microsoft.com/office/powerpoint/2010/main" val="955484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practicum.yandex.ru/blog/chto-takoe-neyronnye-seti/"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practicum.yandex.ru/blog/chto-takoe-mashinnoe-obucheni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layer.myshared.ru/76/1376182/slides/slide_1.jpg"/>
          <p:cNvPicPr>
            <a:picLocks noChangeAspect="1" noChangeArrowheads="1"/>
          </p:cNvPicPr>
          <p:nvPr/>
        </p:nvPicPr>
        <p:blipFill rotWithShape="1">
          <a:blip r:embed="rId2">
            <a:extLst>
              <a:ext uri="{28A0092B-C50C-407E-A947-70E740481C1C}">
                <a14:useLocalDpi xmlns:a14="http://schemas.microsoft.com/office/drawing/2010/main" val="0"/>
              </a:ext>
            </a:extLst>
          </a:blip>
          <a:srcRect b="11194"/>
          <a:stretch/>
        </p:blipFill>
        <p:spPr bwMode="auto">
          <a:xfrm>
            <a:off x="755576" y="692696"/>
            <a:ext cx="7620000" cy="507526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164288" y="2420888"/>
            <a:ext cx="288032" cy="369332"/>
          </a:xfrm>
          <a:prstGeom prst="rect">
            <a:avLst/>
          </a:prstGeom>
          <a:noFill/>
        </p:spPr>
        <p:txBody>
          <a:bodyPr wrap="square" rtlCol="0">
            <a:spAutoFit/>
          </a:bodyPr>
          <a:lstStyle/>
          <a:p>
            <a:r>
              <a:rPr lang="ru-RU" dirty="0" smtClean="0"/>
              <a:t>3</a:t>
            </a:r>
            <a:endParaRPr lang="ru-RU" dirty="0"/>
          </a:p>
        </p:txBody>
      </p:sp>
      <p:sp>
        <p:nvSpPr>
          <p:cNvPr id="2" name="Прямоугольник 1"/>
          <p:cNvSpPr/>
          <p:nvPr/>
        </p:nvSpPr>
        <p:spPr>
          <a:xfrm>
            <a:off x="774626" y="5949280"/>
            <a:ext cx="4572000" cy="646331"/>
          </a:xfrm>
          <a:prstGeom prst="rect">
            <a:avLst/>
          </a:prstGeom>
        </p:spPr>
        <p:txBody>
          <a:bodyPr>
            <a:spAutoFit/>
          </a:bodyPr>
          <a:lstStyle/>
          <a:p>
            <a:r>
              <a:rPr lang="en-US" dirty="0"/>
              <a:t>https://practicum.yandex.ru/blog/oblachnye-tehnologii/</a:t>
            </a:r>
            <a:endParaRPr lang="ru-RU" dirty="0"/>
          </a:p>
        </p:txBody>
      </p:sp>
    </p:spTree>
    <p:extLst>
      <p:ext uri="{BB962C8B-B14F-4D97-AF65-F5344CB8AC3E}">
        <p14:creationId xmlns:p14="http://schemas.microsoft.com/office/powerpoint/2010/main" val="1768401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340768"/>
            <a:ext cx="8229600" cy="4525963"/>
          </a:xfrm>
        </p:spPr>
        <p:txBody>
          <a:bodyPr>
            <a:normAutofit fontScale="85000" lnSpcReduction="20000"/>
          </a:bodyPr>
          <a:lstStyle/>
          <a:p>
            <a:pPr algn="just"/>
            <a:r>
              <a:rPr lang="ru-RU" b="1" i="1" dirty="0"/>
              <a:t>На </a:t>
            </a:r>
            <a:r>
              <a:rPr lang="ru-RU" b="1" i="1" dirty="0" smtClean="0"/>
              <a:t>заметку</a:t>
            </a:r>
          </a:p>
          <a:p>
            <a:pPr marL="0" indent="0" algn="just">
              <a:buNone/>
            </a:pPr>
            <a:r>
              <a:rPr lang="ru-RU" dirty="0"/>
              <a:t/>
            </a:r>
            <a:br>
              <a:rPr lang="ru-RU" dirty="0"/>
            </a:br>
            <a:r>
              <a:rPr lang="ru-RU" i="1" dirty="0"/>
              <a:t>Модель продажи ПО </a:t>
            </a:r>
            <a:r>
              <a:rPr lang="ru-RU" i="1" dirty="0" err="1"/>
              <a:t>Software</a:t>
            </a:r>
            <a:r>
              <a:rPr lang="ru-RU" i="1" dirty="0"/>
              <a:t> </a:t>
            </a:r>
            <a:r>
              <a:rPr lang="ru-RU" i="1" dirty="0" err="1"/>
              <a:t>as</a:t>
            </a:r>
            <a:r>
              <a:rPr lang="ru-RU" i="1" dirty="0"/>
              <a:t> a </a:t>
            </a:r>
            <a:r>
              <a:rPr lang="ru-RU" i="1" dirty="0" err="1"/>
              <a:t>service</a:t>
            </a:r>
            <a:r>
              <a:rPr lang="ru-RU" i="1" dirty="0"/>
              <a:t> (</a:t>
            </a:r>
            <a:r>
              <a:rPr lang="ru-RU" i="1" dirty="0" err="1"/>
              <a:t>SaaS</a:t>
            </a:r>
            <a:r>
              <a:rPr lang="ru-RU" i="1" dirty="0"/>
              <a:t>) сводится к тому, что поставщик разрабатывает веб-приложение и предоставляет клиентам доступ к нему через интернет. Для пользователя основное преимущество модели </a:t>
            </a:r>
            <a:r>
              <a:rPr lang="ru-RU" i="1" dirty="0" err="1"/>
              <a:t>SaaS</a:t>
            </a:r>
            <a:r>
              <a:rPr lang="ru-RU" i="1" dirty="0"/>
              <a:t> состоит в том, что ему не требуется устанавливать, обновлять и поддерживать работу программного обеспечения. </a:t>
            </a:r>
            <a:endParaRPr lang="ru-RU" i="1" dirty="0" smtClean="0"/>
          </a:p>
          <a:p>
            <a:pPr marL="0" indent="0" algn="just">
              <a:buNone/>
            </a:pPr>
            <a:r>
              <a:rPr lang="ru-RU" i="1" dirty="0" smtClean="0"/>
              <a:t>Оплата </a:t>
            </a:r>
            <a:r>
              <a:rPr lang="ru-RU" i="1" dirty="0"/>
              <a:t>взимается только за предоставление доступа, а услугу в любой момент можно отключить</a:t>
            </a:r>
            <a:r>
              <a:rPr lang="ru-RU" i="1" baseline="30000" dirty="0"/>
              <a:t>[20]</a:t>
            </a:r>
            <a:r>
              <a:rPr lang="ru-RU" i="1" dirty="0"/>
              <a:t>.</a:t>
            </a:r>
            <a:endParaRPr lang="ru-RU" dirty="0"/>
          </a:p>
        </p:txBody>
      </p:sp>
    </p:spTree>
    <p:extLst>
      <p:ext uri="{BB962C8B-B14F-4D97-AF65-F5344CB8AC3E}">
        <p14:creationId xmlns:p14="http://schemas.microsoft.com/office/powerpoint/2010/main" val="1692807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a:t>Использование облачных технологий для автоматизации взаимоотношений с клиентами: облачные CRM</a:t>
            </a:r>
            <a:br>
              <a:rPr lang="ru-RU" sz="2400" b="1" dirty="0"/>
            </a:br>
            <a:endParaRPr lang="ru-RU" sz="2400" dirty="0"/>
          </a:p>
        </p:txBody>
      </p:sp>
      <p:sp>
        <p:nvSpPr>
          <p:cNvPr id="3" name="Объект 2"/>
          <p:cNvSpPr>
            <a:spLocks noGrp="1"/>
          </p:cNvSpPr>
          <p:nvPr>
            <p:ph idx="1"/>
          </p:nvPr>
        </p:nvSpPr>
        <p:spPr/>
        <p:txBody>
          <a:bodyPr>
            <a:normAutofit fontScale="62500" lnSpcReduction="20000"/>
          </a:bodyPr>
          <a:lstStyle/>
          <a:p>
            <a:pPr marL="0" indent="0" algn="just" fontAlgn="t">
              <a:buNone/>
            </a:pPr>
            <a:r>
              <a:rPr lang="ru-RU" dirty="0"/>
              <a:t>Облачные CRM-системы упрощают организацию и учет взаимодействия с клиентами. Контактная информация, данные о телефонных звонках, факсах и сделках, расписания встреч, архивы действий сервисных служб — все это может храниться в облаке. Это особенно удобно для тех сотрудников, которые выезжают на встречи с клиентами или работают удаленно. У них всегда есть доступ к облачной CRM-системе — вне зависимости от гаджета, с которого они выходят в интернет. </a:t>
            </a:r>
            <a:endParaRPr lang="ru-RU" dirty="0" smtClean="0"/>
          </a:p>
          <a:p>
            <a:pPr marL="0" indent="0" algn="just" fontAlgn="t">
              <a:buNone/>
            </a:pPr>
            <a:r>
              <a:rPr lang="ru-RU" dirty="0" smtClean="0"/>
              <a:t>Основные</a:t>
            </a:r>
            <a:r>
              <a:rPr lang="ru-RU" dirty="0"/>
              <a:t> </a:t>
            </a:r>
            <a:r>
              <a:rPr lang="ru-RU" b="1" i="1" dirty="0"/>
              <a:t>преимущества</a:t>
            </a:r>
            <a:r>
              <a:rPr lang="ru-RU" dirty="0"/>
              <a:t>:</a:t>
            </a:r>
          </a:p>
          <a:p>
            <a:pPr algn="just" fontAlgn="t"/>
            <a:r>
              <a:rPr lang="ru-RU" dirty="0"/>
              <a:t>формирование полноценной клиентской базы, доступной в любое время с любого гаджета;</a:t>
            </a:r>
          </a:p>
          <a:p>
            <a:pPr algn="just" fontAlgn="t"/>
            <a:r>
              <a:rPr lang="ru-RU" dirty="0"/>
              <a:t>единые карточки клиентов с историей переговоров и переписки;</a:t>
            </a:r>
          </a:p>
          <a:p>
            <a:pPr algn="just" fontAlgn="t"/>
            <a:r>
              <a:rPr lang="ru-RU" dirty="0"/>
              <a:t>оперативность работы;</a:t>
            </a:r>
          </a:p>
          <a:p>
            <a:pPr algn="just" fontAlgn="t"/>
            <a:r>
              <a:rPr lang="ru-RU" dirty="0"/>
              <a:t>уведомления о ближайших звонках и встречах, простой экспорт данных, организация рассылок по клиентской базе</a:t>
            </a:r>
            <a:r>
              <a:rPr lang="ru-RU" i="1" baseline="30000" dirty="0"/>
              <a:t>[21]</a:t>
            </a:r>
            <a:r>
              <a:rPr lang="ru-RU" dirty="0"/>
              <a:t>.</a:t>
            </a:r>
          </a:p>
          <a:p>
            <a:pPr algn="just" fontAlgn="t"/>
            <a:r>
              <a:rPr lang="ru-RU" dirty="0"/>
              <a:t>Среди популярных в России облачных CRM — «Класс 365», «</a:t>
            </a:r>
            <a:r>
              <a:rPr lang="ru-RU" dirty="0" err="1"/>
              <a:t>Мегаплан</a:t>
            </a:r>
            <a:r>
              <a:rPr lang="ru-RU" dirty="0"/>
              <a:t>», </a:t>
            </a:r>
            <a:r>
              <a:rPr lang="ru-RU" dirty="0" err="1"/>
              <a:t>FreshOffice</a:t>
            </a:r>
            <a:r>
              <a:rPr lang="ru-RU" dirty="0"/>
              <a:t>.</a:t>
            </a:r>
          </a:p>
          <a:p>
            <a:pPr algn="just"/>
            <a:endParaRPr lang="ru-RU" dirty="0"/>
          </a:p>
        </p:txBody>
      </p:sp>
    </p:spTree>
    <p:extLst>
      <p:ext uri="{BB962C8B-B14F-4D97-AF65-F5344CB8AC3E}">
        <p14:creationId xmlns:p14="http://schemas.microsoft.com/office/powerpoint/2010/main" val="141219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a:t>Как используются облачные системы для </a:t>
            </a:r>
            <a:r>
              <a:rPr lang="ru-RU" sz="3600" b="1" dirty="0" err="1"/>
              <a:t>видеобезопасности</a:t>
            </a:r>
            <a:r>
              <a:rPr lang="ru-RU" sz="3600" b="1" dirty="0"/>
              <a:t>?</a:t>
            </a:r>
            <a:br>
              <a:rPr lang="ru-RU" sz="3600" b="1" dirty="0"/>
            </a:br>
            <a:endParaRPr lang="ru-RU" sz="3600" dirty="0"/>
          </a:p>
        </p:txBody>
      </p:sp>
      <p:sp>
        <p:nvSpPr>
          <p:cNvPr id="3" name="Объект 2"/>
          <p:cNvSpPr>
            <a:spLocks noGrp="1"/>
          </p:cNvSpPr>
          <p:nvPr>
            <p:ph idx="1"/>
          </p:nvPr>
        </p:nvSpPr>
        <p:spPr/>
        <p:txBody>
          <a:bodyPr>
            <a:normAutofit fontScale="70000" lnSpcReduction="20000"/>
          </a:bodyPr>
          <a:lstStyle/>
          <a:p>
            <a:pPr algn="just"/>
            <a:r>
              <a:rPr lang="ru-RU" dirty="0"/>
              <a:t>Облачные системы видеонаблюдения востребованы промышленными предприятиями, государственными структурами, предприятиями торговли, строительной отраслью, сферами транспорта и логистики. Они дают онлайн-доступ к видеокамерам и видеоархивам, так что видео можно просматривать с любого гаджета и в любом браузере. Одно из популярных облачных решений для видеонаблюдения — </a:t>
            </a:r>
            <a:r>
              <a:rPr lang="ru-RU" dirty="0" err="1"/>
              <a:t>SpaceCam</a:t>
            </a:r>
            <a:r>
              <a:rPr lang="ru-RU" dirty="0"/>
              <a:t>. Для того чтобы им воспользоваться, необходимо приобрести недорогие камеры, каждая из которых будет поставлена на абонентское обслуживание. Тарифы варьируются в зависимости от объема архивных данных. Из функциональных особенностей </a:t>
            </a:r>
            <a:r>
              <a:rPr lang="ru-RU" dirty="0" err="1"/>
              <a:t>SpaceCam</a:t>
            </a:r>
            <a:r>
              <a:rPr lang="ru-RU" dirty="0"/>
              <a:t> стоит отметить возможность вырезать необходимую часть видеоархива и сохранять ее на компьютере или публиковать в интернете — на сайте компании или в </a:t>
            </a:r>
            <a:r>
              <a:rPr lang="ru-RU" dirty="0" err="1"/>
              <a:t>соцсетях</a:t>
            </a:r>
            <a:r>
              <a:rPr lang="ru-RU" dirty="0"/>
              <a:t>.</a:t>
            </a:r>
            <a:endParaRPr lang="ru-RU" dirty="0"/>
          </a:p>
        </p:txBody>
      </p:sp>
    </p:spTree>
    <p:extLst>
      <p:ext uri="{BB962C8B-B14F-4D97-AF65-F5344CB8AC3E}">
        <p14:creationId xmlns:p14="http://schemas.microsoft.com/office/powerpoint/2010/main" val="3850928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a:t>Облачные корпоративные порталы и </a:t>
            </a:r>
            <a:r>
              <a:rPr lang="ru-RU" sz="3200" b="1" dirty="0" err="1"/>
              <a:t>соцсети</a:t>
            </a:r>
            <a:r>
              <a:rPr lang="ru-RU" sz="3200" b="1" dirty="0"/>
              <a:t> для бизнеса: облака для HR</a:t>
            </a:r>
            <a:br>
              <a:rPr lang="ru-RU" sz="3200" b="1" dirty="0"/>
            </a:br>
            <a:endParaRPr lang="ru-RU" sz="3200" dirty="0"/>
          </a:p>
        </p:txBody>
      </p:sp>
      <p:sp>
        <p:nvSpPr>
          <p:cNvPr id="3" name="Объект 2"/>
          <p:cNvSpPr>
            <a:spLocks noGrp="1"/>
          </p:cNvSpPr>
          <p:nvPr>
            <p:ph idx="1"/>
          </p:nvPr>
        </p:nvSpPr>
        <p:spPr/>
        <p:txBody>
          <a:bodyPr>
            <a:normAutofit fontScale="62500" lnSpcReduction="20000"/>
          </a:bodyPr>
          <a:lstStyle/>
          <a:p>
            <a:pPr algn="just" fontAlgn="t"/>
            <a:r>
              <a:rPr lang="ru-RU" dirty="0"/>
              <a:t>HR-специалисты давно пользуются «коробочным» решением Bitrix24, но теперь оно доступно и в облачной версии. Bitrix24 позволяет публиковать вакансии, объявления, организовывать техподдержку сотрудников и отслеживать ее работу, собирать идеи, обучать и тестировать сотрудников, оформлять внутренние заявки, вести учет зарплатных листков и отпусков. Перенос всего этого множества функций и данных в облако значительно упрощает работу офисов, особенно крупных, имеющих несколько филиалов.</a:t>
            </a:r>
          </a:p>
          <a:p>
            <a:pPr algn="just" fontAlgn="t"/>
            <a:r>
              <a:rPr lang="ru-RU" dirty="0"/>
              <a:t>В 2016 году была запущена социальная сеть для бизнеса </a:t>
            </a:r>
            <a:r>
              <a:rPr lang="ru-RU" dirty="0" err="1"/>
              <a:t>Facebook</a:t>
            </a:r>
            <a:r>
              <a:rPr lang="ru-RU" dirty="0"/>
              <a:t> </a:t>
            </a:r>
            <a:r>
              <a:rPr lang="ru-RU" dirty="0" err="1"/>
              <a:t>Workplace</a:t>
            </a:r>
            <a:r>
              <a:rPr lang="ru-RU" dirty="0"/>
              <a:t>, в которой можно зарегистрировать компанию и получить возможность организации групповых чатов и </a:t>
            </a:r>
            <a:r>
              <a:rPr lang="ru-RU" dirty="0" err="1"/>
              <a:t>видеозвонков</a:t>
            </a:r>
            <a:r>
              <a:rPr lang="ru-RU" dirty="0"/>
              <a:t>. В корпоративной сети также можно вести ленту новостей, как в обычном </a:t>
            </a:r>
            <a:r>
              <a:rPr lang="ru-RU" dirty="0" err="1"/>
              <a:t>Facebook</a:t>
            </a:r>
            <a:r>
              <a:rPr lang="ru-RU" dirty="0"/>
              <a:t>. Бесплатная версия содержит минимальное количество функций, а вот за версию </a:t>
            </a:r>
            <a:r>
              <a:rPr lang="ru-RU" dirty="0" err="1"/>
              <a:t>Premium</a:t>
            </a:r>
            <a:r>
              <a:rPr lang="ru-RU" dirty="0"/>
              <a:t> с большим числом возможностей предусмотрена абонентская плата</a:t>
            </a:r>
            <a:r>
              <a:rPr lang="ru-RU" i="1" baseline="30000" dirty="0"/>
              <a:t>[22]</a:t>
            </a:r>
            <a:r>
              <a:rPr lang="ru-RU" dirty="0"/>
              <a:t>. В июне 2021 года в корпоративной версии </a:t>
            </a:r>
            <a:r>
              <a:rPr lang="ru-RU" dirty="0" err="1"/>
              <a:t>соцсети</a:t>
            </a:r>
            <a:r>
              <a:rPr lang="ru-RU" dirty="0"/>
              <a:t> уже более 7 млн платных пользователей</a:t>
            </a:r>
          </a:p>
          <a:p>
            <a:pPr algn="just"/>
            <a:endParaRPr lang="ru-RU" dirty="0"/>
          </a:p>
        </p:txBody>
      </p:sp>
    </p:spTree>
    <p:extLst>
      <p:ext uri="{BB962C8B-B14F-4D97-AF65-F5344CB8AC3E}">
        <p14:creationId xmlns:p14="http://schemas.microsoft.com/office/powerpoint/2010/main" val="686346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Облачные хранилища</a:t>
            </a:r>
            <a:br>
              <a:rPr lang="ru-RU" b="1" dirty="0"/>
            </a:br>
            <a:endParaRPr lang="ru-RU" dirty="0"/>
          </a:p>
        </p:txBody>
      </p:sp>
      <p:sp>
        <p:nvSpPr>
          <p:cNvPr id="3" name="Объект 2"/>
          <p:cNvSpPr>
            <a:spLocks noGrp="1"/>
          </p:cNvSpPr>
          <p:nvPr>
            <p:ph idx="1"/>
          </p:nvPr>
        </p:nvSpPr>
        <p:spPr/>
        <p:txBody>
          <a:bodyPr>
            <a:normAutofit fontScale="70000" lnSpcReduction="20000"/>
          </a:bodyPr>
          <a:lstStyle/>
          <a:p>
            <a:pPr marL="0" indent="0" algn="just">
              <a:buNone/>
            </a:pPr>
            <a:r>
              <a:rPr lang="ru-RU" dirty="0" smtClean="0"/>
              <a:t>Хранение </a:t>
            </a:r>
            <a:r>
              <a:rPr lang="ru-RU" dirty="0"/>
              <a:t>данных в облаке решает проблему нехватки памяти на локальных устройствах и позволяет организовать общий доступ к информации для нескольких пользователей, которые могут находиться в разных точках мира. В ряде случаев такой формат хранения данных требует установки специальных приложений (речь о гаджетах), таких как «</a:t>
            </a:r>
            <a:r>
              <a:rPr lang="ru-RU" dirty="0" err="1"/>
              <a:t>Яндекс.Диск</a:t>
            </a:r>
            <a:r>
              <a:rPr lang="ru-RU" dirty="0"/>
              <a:t>», «Облако.Mail.ru», MEGA, </a:t>
            </a:r>
            <a:r>
              <a:rPr lang="ru-RU" dirty="0" err="1"/>
              <a:t>pCloud</a:t>
            </a:r>
            <a:r>
              <a:rPr lang="ru-RU" dirty="0"/>
              <a:t>, </a:t>
            </a:r>
            <a:r>
              <a:rPr lang="ru-RU" dirty="0" err="1"/>
              <a:t>Degoo</a:t>
            </a:r>
            <a:r>
              <a:rPr lang="ru-RU" dirty="0"/>
              <a:t> и другие. </a:t>
            </a:r>
            <a:endParaRPr lang="ru-RU" dirty="0" smtClean="0"/>
          </a:p>
          <a:p>
            <a:pPr marL="0" indent="0" algn="just">
              <a:buNone/>
            </a:pPr>
            <a:r>
              <a:rPr lang="ru-RU" dirty="0" smtClean="0"/>
              <a:t>Большинство </a:t>
            </a:r>
            <a:r>
              <a:rPr lang="ru-RU" dirty="0"/>
              <a:t>из них позволяет работать напрямую через веб-интерфейс. Практически все сервисы предоставляют определенное пространство для хранения данных бесплатно, а за его расширение взимается абонентская плата. Функционал, скорость загрузки/выгрузки файлов, лимиты на максимальный размер файла у всех сервисов разные, как и цена.</a:t>
            </a:r>
            <a:endParaRPr lang="ru-RU" dirty="0"/>
          </a:p>
        </p:txBody>
      </p:sp>
    </p:spTree>
    <p:extLst>
      <p:ext uri="{BB962C8B-B14F-4D97-AF65-F5344CB8AC3E}">
        <p14:creationId xmlns:p14="http://schemas.microsoft.com/office/powerpoint/2010/main" val="1692577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Облачная телефония</a:t>
            </a:r>
            <a:br>
              <a:rPr lang="ru-RU" b="1" dirty="0"/>
            </a:br>
            <a:endParaRPr lang="ru-RU" dirty="0"/>
          </a:p>
        </p:txBody>
      </p:sp>
      <p:sp>
        <p:nvSpPr>
          <p:cNvPr id="3" name="Объект 2"/>
          <p:cNvSpPr>
            <a:spLocks noGrp="1"/>
          </p:cNvSpPr>
          <p:nvPr>
            <p:ph idx="1"/>
          </p:nvPr>
        </p:nvSpPr>
        <p:spPr>
          <a:xfrm>
            <a:off x="539552" y="836712"/>
            <a:ext cx="8229600" cy="4525963"/>
          </a:xfrm>
        </p:spPr>
        <p:txBody>
          <a:bodyPr>
            <a:noAutofit/>
          </a:bodyPr>
          <a:lstStyle/>
          <a:p>
            <a:pPr fontAlgn="t"/>
            <a:r>
              <a:rPr lang="ru-RU" sz="1600" dirty="0"/>
              <a:t>В отличие от аналоговой телефонии, связь между абонентами при таком способе организации устанавливается через интернет. АТС, обычная или виртуальная, находится у провайдера. При этом пользователь имеет доступ к управлению АТС (при условии заказа услуги).</a:t>
            </a:r>
          </a:p>
          <a:p>
            <a:pPr fontAlgn="t"/>
            <a:r>
              <a:rPr lang="ru-RU" sz="1600" dirty="0"/>
              <a:t>Именно на облачных технологиях сейчас построено большинство многоканальных телефонных линий с возможностью приема и переадресации множества звонков одновременно. Звонки можно осуществлять не только по стационарному или мобильному телефону, но и с помощью планшета, ноутбука или обычного компьютера. При подключении облачной АТС, как правило, становятся доступны функции голосового меню и автоматической переадресации.</a:t>
            </a:r>
          </a:p>
          <a:p>
            <a:pPr fontAlgn="t"/>
            <a:r>
              <a:rPr lang="ru-RU" sz="1600" dirty="0"/>
              <a:t>Облачная телефония позволяет значительно сократить затраты на штат </a:t>
            </a:r>
            <a:r>
              <a:rPr lang="ru-RU" sz="1600" dirty="0" err="1"/>
              <a:t>call</a:t>
            </a:r>
            <a:r>
              <a:rPr lang="ru-RU" sz="1600" dirty="0"/>
              <a:t>-центра, повышая при этом эффективность работы с клиентами. Можно обойтись даже без покупки телефонных аппаратов, достаточно установить на рабочие компьютер, телефон или планшет специальное ПО. Фирмы, имеющие филиалы в разных городах или работающие с зарубежными партнерами, получают быструю, комфортную и недорогую связь. Для того чтобы начать пользоваться услугой облачной АТС, достаточно просто зарегистрироваться на сайте провайдера и выбрать необходимые функции в личном кабинете.</a:t>
            </a:r>
          </a:p>
          <a:p>
            <a:r>
              <a:rPr lang="ru-RU" sz="1600" dirty="0"/>
              <a:t>Сейчас услуги облачной телефонии предлагают практически все крупные мобильные провайдеры, причем компания может сохранить свои старые номера, какой бы провайдер их ни обслуживал, достаточно воспользоваться функцией переадресации звонков. Среди популярных решений можно выделить следующие: «Виртуальная АТС» (от МТТ), </a:t>
            </a:r>
            <a:r>
              <a:rPr lang="ru-RU" sz="1600" dirty="0" err="1"/>
              <a:t>Mango</a:t>
            </a:r>
            <a:r>
              <a:rPr lang="ru-RU" sz="1600" dirty="0"/>
              <a:t> </a:t>
            </a:r>
            <a:r>
              <a:rPr lang="ru-RU" sz="1600" dirty="0" err="1"/>
              <a:t>Office</a:t>
            </a:r>
            <a:r>
              <a:rPr lang="ru-RU" sz="1600" dirty="0"/>
              <a:t>, «Новая телефония Ростелеком», «</a:t>
            </a:r>
            <a:r>
              <a:rPr lang="ru-RU" sz="1600" dirty="0" err="1"/>
              <a:t>Яндекс.Телефония</a:t>
            </a:r>
            <a:r>
              <a:rPr lang="ru-RU" sz="1600" dirty="0"/>
              <a:t>».</a:t>
            </a:r>
            <a:endParaRPr lang="ru-RU" sz="1600" dirty="0"/>
          </a:p>
        </p:txBody>
      </p:sp>
    </p:spTree>
    <p:extLst>
      <p:ext uri="{BB962C8B-B14F-4D97-AF65-F5344CB8AC3E}">
        <p14:creationId xmlns:p14="http://schemas.microsoft.com/office/powerpoint/2010/main" val="1081827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136904" cy="6463308"/>
          </a:xfrm>
          <a:prstGeom prst="rect">
            <a:avLst/>
          </a:prstGeom>
        </p:spPr>
        <p:txBody>
          <a:bodyPr wrap="square">
            <a:spAutoFit/>
          </a:bodyPr>
          <a:lstStyle/>
          <a:p>
            <a:r>
              <a:rPr lang="ru-RU" b="1" dirty="0"/>
              <a:t>Краткая история облачных технологий</a:t>
            </a:r>
          </a:p>
          <a:p>
            <a:r>
              <a:rPr lang="ru-RU" dirty="0"/>
              <a:t>Когда в 60-х появились первые ЭВМ, за одной машиной мог работать только один пользователь. Для бизнеса это было проблемой, потому что для каждого сотрудника нужно было купить отдельную ЭВМ, которая стоила очень дорого. Тогда впервые появилась идея технологии, которая позволила бы нескольким людям подключаться к одному серверу одновременно.</a:t>
            </a:r>
          </a:p>
          <a:p>
            <a:r>
              <a:rPr lang="ru-RU" dirty="0"/>
              <a:t>В 90-х развитие облачных технологий подтолкнуло распространение интернета. Он позволил подключаться к любому компьютеру и серверу в мире, но требовал всё больших вычислительных мощностей и высокой пропускной способности канала.</a:t>
            </a:r>
          </a:p>
          <a:p>
            <a:r>
              <a:rPr lang="ru-RU" dirty="0"/>
              <a:t>В 2006-м появились первые облачные платформы </a:t>
            </a:r>
            <a:r>
              <a:rPr lang="ru-RU" dirty="0" err="1"/>
              <a:t>Zimki</a:t>
            </a:r>
            <a:r>
              <a:rPr lang="ru-RU" dirty="0"/>
              <a:t> и </a:t>
            </a:r>
            <a:r>
              <a:rPr lang="ru-RU" dirty="0" err="1"/>
              <a:t>Amazon</a:t>
            </a:r>
            <a:r>
              <a:rPr lang="ru-RU" dirty="0"/>
              <a:t> </a:t>
            </a:r>
            <a:r>
              <a:rPr lang="ru-RU" dirty="0" err="1"/>
              <a:t>Web</a:t>
            </a:r>
            <a:r>
              <a:rPr lang="ru-RU" dirty="0"/>
              <a:t> </a:t>
            </a:r>
            <a:r>
              <a:rPr lang="ru-RU" dirty="0" err="1"/>
              <a:t>Services</a:t>
            </a:r>
            <a:r>
              <a:rPr lang="ru-RU" dirty="0"/>
              <a:t>, которые предоставляли доступ к сервисам для вычислений и работы с данными. В 2008-м </a:t>
            </a:r>
            <a:r>
              <a:rPr lang="ru-RU" dirty="0" err="1"/>
              <a:t>Google</a:t>
            </a:r>
            <a:r>
              <a:rPr lang="ru-RU" dirty="0"/>
              <a:t> запустил </a:t>
            </a:r>
            <a:r>
              <a:rPr lang="ru-RU" dirty="0" err="1"/>
              <a:t>App</a:t>
            </a:r>
            <a:r>
              <a:rPr lang="ru-RU" dirty="0"/>
              <a:t> </a:t>
            </a:r>
            <a:r>
              <a:rPr lang="ru-RU" dirty="0" err="1"/>
              <a:t>Engine</a:t>
            </a:r>
            <a:r>
              <a:rPr lang="ru-RU" dirty="0"/>
              <a:t>. Это был первый прототип </a:t>
            </a:r>
            <a:r>
              <a:rPr lang="ru-RU" dirty="0" err="1"/>
              <a:t>PaaS</a:t>
            </a:r>
            <a:r>
              <a:rPr lang="ru-RU" dirty="0"/>
              <a:t> (от англ. </a:t>
            </a:r>
            <a:r>
              <a:rPr lang="ru-RU" dirty="0" err="1"/>
              <a:t>Platform</a:t>
            </a:r>
            <a:r>
              <a:rPr lang="ru-RU" dirty="0"/>
              <a:t> </a:t>
            </a:r>
            <a:r>
              <a:rPr lang="ru-RU" dirty="0" err="1"/>
              <a:t>as</a:t>
            </a:r>
            <a:r>
              <a:rPr lang="ru-RU" dirty="0"/>
              <a:t> a </a:t>
            </a:r>
            <a:r>
              <a:rPr lang="ru-RU" dirty="0" err="1"/>
              <a:t>Service</a:t>
            </a:r>
            <a:r>
              <a:rPr lang="ru-RU" dirty="0"/>
              <a:t>, «платформа как услуга»), но с ограниченным набором функций.</a:t>
            </a:r>
          </a:p>
          <a:p>
            <a:r>
              <a:rPr lang="ru-RU" dirty="0"/>
              <a:t>В 2010-х появились облачные инфраструктуры </a:t>
            </a:r>
            <a:r>
              <a:rPr lang="ru-RU" dirty="0" err="1"/>
              <a:t>Microsoft</a:t>
            </a:r>
            <a:r>
              <a:rPr lang="ru-RU" dirty="0"/>
              <a:t> </a:t>
            </a:r>
            <a:r>
              <a:rPr lang="ru-RU" dirty="0" err="1"/>
              <a:t>Azure</a:t>
            </a:r>
            <a:r>
              <a:rPr lang="ru-RU" dirty="0"/>
              <a:t> и </a:t>
            </a:r>
            <a:r>
              <a:rPr lang="ru-RU" dirty="0" err="1"/>
              <a:t>Google</a:t>
            </a:r>
            <a:r>
              <a:rPr lang="ru-RU" dirty="0"/>
              <a:t> </a:t>
            </a:r>
            <a:r>
              <a:rPr lang="ru-RU" dirty="0" err="1"/>
              <a:t>Cloud</a:t>
            </a:r>
            <a:r>
              <a:rPr lang="ru-RU" dirty="0"/>
              <a:t>. С этого момента началась история облачных технологий для бизнеса.</a:t>
            </a:r>
          </a:p>
          <a:p>
            <a:r>
              <a:rPr lang="ru-RU" dirty="0"/>
              <a:t>На бесплатном курсе «Инженер облачных сервисов» студенты учатся внедрять и настраивать облачные сервисы на базе </a:t>
            </a:r>
            <a:r>
              <a:rPr lang="ru-RU" dirty="0" err="1"/>
              <a:t>Yandex</a:t>
            </a:r>
            <a:r>
              <a:rPr lang="ru-RU" dirty="0"/>
              <a:t> </a:t>
            </a:r>
            <a:r>
              <a:rPr lang="ru-RU" dirty="0" err="1"/>
              <a:t>Cloud</a:t>
            </a:r>
            <a:r>
              <a:rPr lang="ru-RU" dirty="0"/>
              <a:t> так, чтобы они работали без </a:t>
            </a:r>
            <a:r>
              <a:rPr lang="ru-RU" dirty="0" err="1"/>
              <a:t>сбоёв</a:t>
            </a:r>
            <a:r>
              <a:rPr lang="ru-RU" dirty="0"/>
              <a:t>, в том числе — контейнеры и управляемые базы данных </a:t>
            </a:r>
            <a:r>
              <a:rPr lang="ru-RU" dirty="0" err="1"/>
              <a:t>Kubernetes</a:t>
            </a:r>
            <a:r>
              <a:rPr lang="ru-RU" dirty="0"/>
              <a:t>. Курс подойдёт инженерам, программистам и системным администраторам, которые владеют базовыми навыками разработки и работы с сетевыми инфраструктурами.</a:t>
            </a:r>
          </a:p>
        </p:txBody>
      </p:sp>
    </p:spTree>
    <p:extLst>
      <p:ext uri="{BB962C8B-B14F-4D97-AF65-F5344CB8AC3E}">
        <p14:creationId xmlns:p14="http://schemas.microsoft.com/office/powerpoint/2010/main" val="1063579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player.myshared.ru/76/1376182/slides/slide_6.jpg"/>
          <p:cNvPicPr>
            <a:picLocks noChangeAspect="1" noChangeArrowheads="1"/>
          </p:cNvPicPr>
          <p:nvPr/>
        </p:nvPicPr>
        <p:blipFill rotWithShape="1">
          <a:blip r:embed="rId2">
            <a:extLst>
              <a:ext uri="{28A0092B-C50C-407E-A947-70E740481C1C}">
                <a14:useLocalDpi xmlns:a14="http://schemas.microsoft.com/office/drawing/2010/main" val="0"/>
              </a:ext>
            </a:extLst>
          </a:blip>
          <a:srcRect b="10934"/>
          <a:stretch/>
        </p:blipFill>
        <p:spPr bwMode="auto">
          <a:xfrm>
            <a:off x="836737" y="548680"/>
            <a:ext cx="7620000" cy="509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1929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layer.myshared.ru/76/1376182/slides/slide_7.jpg"/>
          <p:cNvPicPr>
            <a:picLocks noChangeAspect="1" noChangeArrowheads="1"/>
          </p:cNvPicPr>
          <p:nvPr/>
        </p:nvPicPr>
        <p:blipFill rotWithShape="1">
          <a:blip r:embed="rId2">
            <a:extLst>
              <a:ext uri="{28A0092B-C50C-407E-A947-70E740481C1C}">
                <a14:useLocalDpi xmlns:a14="http://schemas.microsoft.com/office/drawing/2010/main" val="0"/>
              </a:ext>
            </a:extLst>
          </a:blip>
          <a:srcRect b="11547"/>
          <a:stretch/>
        </p:blipFill>
        <p:spPr bwMode="auto">
          <a:xfrm>
            <a:off x="755576" y="764704"/>
            <a:ext cx="7620000" cy="5055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9693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1240" y="116632"/>
            <a:ext cx="8229600" cy="1143000"/>
          </a:xfrm>
        </p:spPr>
        <p:txBody>
          <a:bodyPr>
            <a:normAutofit fontScale="90000"/>
          </a:bodyPr>
          <a:lstStyle/>
          <a:p>
            <a:r>
              <a:rPr lang="ru-RU" b="1" dirty="0"/>
              <a:t>Понятие облачных технологий</a:t>
            </a:r>
            <a:br>
              <a:rPr lang="ru-RU" b="1" dirty="0"/>
            </a:br>
            <a:endParaRPr lang="ru-RU" dirty="0"/>
          </a:p>
        </p:txBody>
      </p:sp>
      <p:sp>
        <p:nvSpPr>
          <p:cNvPr id="3" name="Объект 2"/>
          <p:cNvSpPr>
            <a:spLocks noGrp="1"/>
          </p:cNvSpPr>
          <p:nvPr>
            <p:ph idx="1"/>
          </p:nvPr>
        </p:nvSpPr>
        <p:spPr>
          <a:xfrm>
            <a:off x="395536" y="692696"/>
            <a:ext cx="8229600" cy="2376264"/>
          </a:xfrm>
        </p:spPr>
        <p:txBody>
          <a:bodyPr>
            <a:normAutofit/>
          </a:bodyPr>
          <a:lstStyle/>
          <a:p>
            <a:pPr algn="just"/>
            <a:r>
              <a:rPr lang="ru-RU" sz="1800" dirty="0" smtClean="0"/>
              <a:t>Облачные </a:t>
            </a:r>
            <a:r>
              <a:rPr lang="ru-RU" sz="1800" dirty="0"/>
              <a:t>технологии дают пользователям в любой точке мира доступ к удалённому оборудованию, сервисам и программам. Облачные решения можно взять в аренду у компании-провайдера. Так не придётся закупать дорогие серверы и дата-центры и тратить ресурсы на обновление и поддержку.</a:t>
            </a:r>
          </a:p>
          <a:p>
            <a:pPr algn="just"/>
            <a:r>
              <a:rPr lang="ru-RU" sz="1800" dirty="0"/>
              <a:t>Современные облачные технологии заменяют отдельные базы данных или вычислительные мощности и даже целые дата-центры и сетевую инфраструктуру.</a:t>
            </a:r>
          </a:p>
          <a:p>
            <a:pPr algn="just"/>
            <a:endParaRPr lang="ru-RU" sz="1800" dirty="0"/>
          </a:p>
        </p:txBody>
      </p:sp>
      <p:pic>
        <p:nvPicPr>
          <p:cNvPr id="4098" name="Picture 2" descr="Слева — обычные, физические серверы. Справа — облачная инфраструктур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36525"/>
            <a:ext cx="95250" cy="6667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7048" t="23652" r="28032" b="16971"/>
          <a:stretch/>
        </p:blipFill>
        <p:spPr bwMode="auto">
          <a:xfrm>
            <a:off x="3851920" y="3057128"/>
            <a:ext cx="4684584" cy="3328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827584" y="3290118"/>
            <a:ext cx="2520280" cy="2862322"/>
          </a:xfrm>
          <a:prstGeom prst="rect">
            <a:avLst/>
          </a:prstGeom>
        </p:spPr>
        <p:txBody>
          <a:bodyPr wrap="square">
            <a:spAutoFit/>
          </a:bodyPr>
          <a:lstStyle/>
          <a:p>
            <a:r>
              <a:rPr lang="ru-RU" dirty="0"/>
              <a:t>Слева — обычные, физические серверы. Компания покупает их или берёт в аренду. Справа — облачная инфраструктура. Провайдер предоставляет доступ к серверам или сервисам через облако</a:t>
            </a:r>
            <a:endParaRPr lang="ru-RU" dirty="0"/>
          </a:p>
        </p:txBody>
      </p:sp>
    </p:spTree>
    <p:extLst>
      <p:ext uri="{BB962C8B-B14F-4D97-AF65-F5344CB8AC3E}">
        <p14:creationId xmlns:p14="http://schemas.microsoft.com/office/powerpoint/2010/main" val="766094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player.myshared.ru/76/1376182/slides/slide_2.jpg"/>
          <p:cNvPicPr>
            <a:picLocks noChangeAspect="1" noChangeArrowheads="1"/>
          </p:cNvPicPr>
          <p:nvPr/>
        </p:nvPicPr>
        <p:blipFill rotWithShape="1">
          <a:blip r:embed="rId2">
            <a:extLst>
              <a:ext uri="{28A0092B-C50C-407E-A947-70E740481C1C}">
                <a14:useLocalDpi xmlns:a14="http://schemas.microsoft.com/office/drawing/2010/main" val="0"/>
              </a:ext>
            </a:extLst>
          </a:blip>
          <a:srcRect b="11267"/>
          <a:stretch/>
        </p:blipFill>
        <p:spPr bwMode="auto">
          <a:xfrm>
            <a:off x="827584" y="548680"/>
            <a:ext cx="7620000" cy="5071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4726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Yandex</a:t>
            </a:r>
            <a:r>
              <a:rPr lang="ru-RU" dirty="0"/>
              <a:t> </a:t>
            </a:r>
            <a:r>
              <a:rPr lang="ru-RU" dirty="0" err="1"/>
              <a:t>Cloud</a:t>
            </a:r>
            <a:endParaRPr lang="ru-RU" dirty="0"/>
          </a:p>
        </p:txBody>
      </p:sp>
      <p:sp>
        <p:nvSpPr>
          <p:cNvPr id="3" name="Объект 2"/>
          <p:cNvSpPr>
            <a:spLocks noGrp="1"/>
          </p:cNvSpPr>
          <p:nvPr>
            <p:ph idx="1"/>
          </p:nvPr>
        </p:nvSpPr>
        <p:spPr/>
        <p:txBody>
          <a:bodyPr>
            <a:normAutofit fontScale="70000" lnSpcReduction="20000"/>
          </a:bodyPr>
          <a:lstStyle/>
          <a:p>
            <a:pPr algn="just"/>
            <a:r>
              <a:rPr lang="ru-RU" dirty="0"/>
              <a:t>В широком смысле к сервисам на базе облачных технологий относят всё, что работает онлайн: от файловых хранилищ до онлайн-документов. Они, как правило, работают «из коробки» — на любом устройстве, без сложных настроек и </a:t>
            </a:r>
            <a:r>
              <a:rPr lang="ru-RU" dirty="0" err="1"/>
              <a:t>кастомизации</a:t>
            </a:r>
            <a:r>
              <a:rPr lang="ru-RU" dirty="0"/>
              <a:t>. Например, Яндекс Диск, где можно загружать, хранить и скачивать файлы.</a:t>
            </a:r>
          </a:p>
          <a:p>
            <a:pPr algn="just"/>
            <a:r>
              <a:rPr lang="ru-RU" dirty="0"/>
              <a:t>Облачные технологии для бизнеса устроены иначе. Нужно хорошо разбираться в опциях облачных решений, дорабатывать их для своих задач, интегрировать с уже имеющимися сервисами и сетевой инфраструктурой. Для этого нужно быть инженером, разработчиком или системным администратором.</a:t>
            </a:r>
          </a:p>
          <a:p>
            <a:pPr algn="just"/>
            <a:r>
              <a:rPr lang="ru-RU" dirty="0"/>
              <a:t>Пример такого решения ― </a:t>
            </a:r>
            <a:r>
              <a:rPr lang="ru-RU" dirty="0" err="1"/>
              <a:t>Yandex</a:t>
            </a:r>
            <a:r>
              <a:rPr lang="ru-RU" dirty="0"/>
              <a:t> </a:t>
            </a:r>
            <a:r>
              <a:rPr lang="ru-RU" dirty="0" err="1"/>
              <a:t>Cloud</a:t>
            </a:r>
            <a:r>
              <a:rPr lang="ru-RU" dirty="0"/>
              <a:t>, в котором компании хранят данные, запускают сервисы или </a:t>
            </a:r>
            <a:r>
              <a:rPr lang="ru-RU" dirty="0">
                <a:hlinkClick r:id="rId2"/>
              </a:rPr>
              <a:t>обучают нейронные сети</a:t>
            </a:r>
            <a:r>
              <a:rPr lang="ru-RU" dirty="0"/>
              <a:t> с помощью серверов и вычислительных мощностей облачного провайдера.</a:t>
            </a:r>
          </a:p>
          <a:p>
            <a:pPr algn="just"/>
            <a:endParaRPr lang="ru-RU" dirty="0"/>
          </a:p>
        </p:txBody>
      </p:sp>
    </p:spTree>
    <p:extLst>
      <p:ext uri="{BB962C8B-B14F-4D97-AF65-F5344CB8AC3E}">
        <p14:creationId xmlns:p14="http://schemas.microsoft.com/office/powerpoint/2010/main" val="40601704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Виды облачных технологий</a:t>
            </a:r>
            <a:br>
              <a:rPr lang="ru-RU" b="1" dirty="0"/>
            </a:br>
            <a:endParaRPr lang="ru-RU" dirty="0"/>
          </a:p>
        </p:txBody>
      </p:sp>
      <p:sp>
        <p:nvSpPr>
          <p:cNvPr id="3" name="Объект 2"/>
          <p:cNvSpPr>
            <a:spLocks noGrp="1"/>
          </p:cNvSpPr>
          <p:nvPr>
            <p:ph idx="1"/>
          </p:nvPr>
        </p:nvSpPr>
        <p:spPr/>
        <p:txBody>
          <a:bodyPr>
            <a:normAutofit fontScale="62500" lnSpcReduction="20000"/>
          </a:bodyPr>
          <a:lstStyle/>
          <a:p>
            <a:r>
              <a:rPr lang="ru-RU" dirty="0"/>
              <a:t>Облачные технологии делят на две категории: по возможностям, которые они предоставляют клиенту, и по тому, как клиент их использует. </a:t>
            </a:r>
            <a:r>
              <a:rPr lang="ru-RU" dirty="0"/>
              <a:t/>
            </a:r>
            <a:br>
              <a:rPr lang="ru-RU" dirty="0"/>
            </a:br>
            <a:r>
              <a:rPr lang="ru-RU" dirty="0"/>
              <a:t/>
            </a:r>
            <a:br>
              <a:rPr lang="ru-RU" dirty="0"/>
            </a:br>
            <a:r>
              <a:rPr lang="ru-RU" b="1" dirty="0"/>
              <a:t>1. Облачные решения, которые различаются возможностями для клиента: </a:t>
            </a:r>
            <a:r>
              <a:rPr lang="ru-RU" dirty="0"/>
              <a:t/>
            </a:r>
            <a:br>
              <a:rPr lang="ru-RU" dirty="0"/>
            </a:br>
            <a:r>
              <a:rPr lang="ru-RU" dirty="0"/>
              <a:t/>
            </a:r>
            <a:br>
              <a:rPr lang="ru-RU" dirty="0"/>
            </a:br>
            <a:r>
              <a:rPr lang="ru-RU" dirty="0"/>
              <a:t>● </a:t>
            </a:r>
            <a:r>
              <a:rPr lang="ru-RU" b="1" dirty="0" err="1"/>
              <a:t>IaaS</a:t>
            </a:r>
            <a:r>
              <a:rPr lang="ru-RU" b="1" dirty="0"/>
              <a:t> (от англ. </a:t>
            </a:r>
            <a:r>
              <a:rPr lang="ru-RU" b="1" dirty="0" err="1"/>
              <a:t>Infrastructure</a:t>
            </a:r>
            <a:r>
              <a:rPr lang="ru-RU" b="1" dirty="0"/>
              <a:t> </a:t>
            </a:r>
            <a:r>
              <a:rPr lang="ru-RU" b="1" dirty="0" err="1"/>
              <a:t>as</a:t>
            </a:r>
            <a:r>
              <a:rPr lang="ru-RU" b="1" dirty="0"/>
              <a:t> a </a:t>
            </a:r>
            <a:r>
              <a:rPr lang="ru-RU" b="1" dirty="0" err="1"/>
              <a:t>Service</a:t>
            </a:r>
            <a:r>
              <a:rPr lang="ru-RU" b="1" dirty="0"/>
              <a:t>)</a:t>
            </a:r>
            <a:r>
              <a:rPr lang="ru-RU" dirty="0"/>
              <a:t> — инфраструктура как услуга. По подписке клиент пользуется виртуальными серверами, операционной системой, получает сетевой доступ, устанавливает и запускает приложения и сервисы. При помощи </a:t>
            </a:r>
            <a:r>
              <a:rPr lang="ru-RU" dirty="0" err="1"/>
              <a:t>IaaS</a:t>
            </a:r>
            <a:r>
              <a:rPr lang="ru-RU" dirty="0"/>
              <a:t> можно создавать виртуальные машины и сети, сервисы для распределённого доступа. В таких сервисах каждая группа пользователей получает доступ только к определённым данным и функциям для работы с ними. </a:t>
            </a:r>
            <a:r>
              <a:rPr lang="ru-RU" dirty="0"/>
              <a:t/>
            </a:r>
            <a:br>
              <a:rPr lang="ru-RU" dirty="0"/>
            </a:br>
            <a:r>
              <a:rPr lang="ru-RU" dirty="0"/>
              <a:t/>
            </a:r>
            <a:br>
              <a:rPr lang="ru-RU" dirty="0"/>
            </a:br>
            <a:r>
              <a:rPr lang="ru-RU" dirty="0"/>
              <a:t>Такие услуги предоставляют </a:t>
            </a:r>
            <a:r>
              <a:rPr lang="ru-RU" dirty="0" err="1"/>
              <a:t>Amazon</a:t>
            </a:r>
            <a:r>
              <a:rPr lang="ru-RU" dirty="0"/>
              <a:t> </a:t>
            </a:r>
            <a:r>
              <a:rPr lang="ru-RU" dirty="0" err="1"/>
              <a:t>Web</a:t>
            </a:r>
            <a:r>
              <a:rPr lang="ru-RU" dirty="0"/>
              <a:t> </a:t>
            </a:r>
            <a:r>
              <a:rPr lang="ru-RU" dirty="0" err="1"/>
              <a:t>Services</a:t>
            </a:r>
            <a:r>
              <a:rPr lang="ru-RU" dirty="0"/>
              <a:t>, </a:t>
            </a:r>
            <a:r>
              <a:rPr lang="ru-RU" dirty="0" err="1"/>
              <a:t>Google</a:t>
            </a:r>
            <a:r>
              <a:rPr lang="ru-RU" dirty="0"/>
              <a:t> </a:t>
            </a:r>
            <a:r>
              <a:rPr lang="ru-RU" dirty="0" err="1"/>
              <a:t>Cloud</a:t>
            </a:r>
            <a:r>
              <a:rPr lang="ru-RU" dirty="0"/>
              <a:t>, </a:t>
            </a:r>
            <a:r>
              <a:rPr lang="ru-RU" dirty="0" err="1"/>
              <a:t>Microsoft</a:t>
            </a:r>
            <a:r>
              <a:rPr lang="ru-RU" dirty="0"/>
              <a:t> </a:t>
            </a:r>
            <a:r>
              <a:rPr lang="ru-RU" dirty="0" err="1"/>
              <a:t>Azure</a:t>
            </a:r>
            <a:r>
              <a:rPr lang="ru-RU" dirty="0"/>
              <a:t>, </a:t>
            </a:r>
            <a:r>
              <a:rPr lang="ru-RU" dirty="0" err="1"/>
              <a:t>Yandex</a:t>
            </a:r>
            <a:r>
              <a:rPr lang="ru-RU" dirty="0"/>
              <a:t> </a:t>
            </a:r>
            <a:r>
              <a:rPr lang="ru-RU" dirty="0" err="1"/>
              <a:t>Cloud</a:t>
            </a:r>
            <a:r>
              <a:rPr lang="ru-RU" dirty="0"/>
              <a:t>.</a:t>
            </a:r>
            <a:r>
              <a:rPr lang="ru-RU" dirty="0"/>
              <a:t/>
            </a:r>
            <a:br>
              <a:rPr lang="ru-RU" dirty="0"/>
            </a:br>
            <a:endParaRPr lang="ru-RU" dirty="0"/>
          </a:p>
        </p:txBody>
      </p:sp>
    </p:spTree>
    <p:extLst>
      <p:ext uri="{BB962C8B-B14F-4D97-AF65-F5344CB8AC3E}">
        <p14:creationId xmlns:p14="http://schemas.microsoft.com/office/powerpoint/2010/main" val="15744247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a:t>PaaS</a:t>
            </a:r>
            <a:r>
              <a:rPr lang="ru-RU" b="1" dirty="0"/>
              <a:t> (от англ. </a:t>
            </a:r>
            <a:r>
              <a:rPr lang="ru-RU" b="1" dirty="0" err="1"/>
              <a:t>Platform</a:t>
            </a:r>
            <a:r>
              <a:rPr lang="ru-RU" b="1" dirty="0"/>
              <a:t> </a:t>
            </a:r>
            <a:r>
              <a:rPr lang="ru-RU" b="1" dirty="0" err="1"/>
              <a:t>as</a:t>
            </a:r>
            <a:r>
              <a:rPr lang="ru-RU" b="1" dirty="0"/>
              <a:t> a </a:t>
            </a:r>
            <a:r>
              <a:rPr lang="ru-RU" b="1" dirty="0" err="1"/>
              <a:t>Service</a:t>
            </a:r>
            <a:r>
              <a:rPr lang="ru-RU" b="1" dirty="0"/>
              <a:t>)</a:t>
            </a:r>
            <a:r>
              <a:rPr lang="ru-RU" dirty="0"/>
              <a:t> </a:t>
            </a:r>
          </a:p>
        </p:txBody>
      </p:sp>
      <p:sp>
        <p:nvSpPr>
          <p:cNvPr id="3" name="Объект 2"/>
          <p:cNvSpPr>
            <a:spLocks noGrp="1"/>
          </p:cNvSpPr>
          <p:nvPr>
            <p:ph idx="1"/>
          </p:nvPr>
        </p:nvSpPr>
        <p:spPr/>
        <p:txBody>
          <a:bodyPr>
            <a:normAutofit fontScale="70000" lnSpcReduction="20000"/>
          </a:bodyPr>
          <a:lstStyle/>
          <a:p>
            <a:r>
              <a:rPr lang="ru-RU" dirty="0" smtClean="0"/>
              <a:t>— </a:t>
            </a:r>
            <a:r>
              <a:rPr lang="ru-RU" dirty="0"/>
              <a:t>платформа как услуга. Виртуальная среда для разработки и тестирования сервисов, управления большими данными или </a:t>
            </a:r>
            <a:r>
              <a:rPr lang="ru-RU" dirty="0">
                <a:hlinkClick r:id="rId2"/>
              </a:rPr>
              <a:t>машинного обучения</a:t>
            </a:r>
            <a:r>
              <a:rPr lang="ru-RU" dirty="0"/>
              <a:t> </a:t>
            </a:r>
            <a:r>
              <a:rPr lang="ru-RU" dirty="0" err="1"/>
              <a:t>нейросетей</a:t>
            </a:r>
            <a:r>
              <a:rPr lang="ru-RU" dirty="0"/>
              <a:t>. </a:t>
            </a:r>
            <a:r>
              <a:rPr lang="ru-RU" dirty="0"/>
              <a:t/>
            </a:r>
            <a:br>
              <a:rPr lang="ru-RU" dirty="0"/>
            </a:br>
            <a:r>
              <a:rPr lang="ru-RU" dirty="0"/>
              <a:t>Например, управляемые очереди сообщений </a:t>
            </a:r>
            <a:r>
              <a:rPr lang="ru-RU" dirty="0" err="1"/>
              <a:t>Amazon</a:t>
            </a:r>
            <a:r>
              <a:rPr lang="ru-RU" dirty="0"/>
              <a:t> </a:t>
            </a:r>
            <a:r>
              <a:rPr lang="ru-RU" dirty="0" err="1"/>
              <a:t>Simple</a:t>
            </a:r>
            <a:r>
              <a:rPr lang="ru-RU" dirty="0"/>
              <a:t> </a:t>
            </a:r>
            <a:r>
              <a:rPr lang="ru-RU" dirty="0" err="1"/>
              <a:t>Queue</a:t>
            </a:r>
            <a:r>
              <a:rPr lang="ru-RU" dirty="0"/>
              <a:t> </a:t>
            </a:r>
            <a:r>
              <a:rPr lang="ru-RU" dirty="0" err="1"/>
              <a:t>Service</a:t>
            </a:r>
            <a:r>
              <a:rPr lang="ru-RU" dirty="0"/>
              <a:t> или </a:t>
            </a:r>
            <a:r>
              <a:rPr lang="ru-RU" dirty="0" err="1"/>
              <a:t>Yandex</a:t>
            </a:r>
            <a:r>
              <a:rPr lang="ru-RU" dirty="0"/>
              <a:t> </a:t>
            </a:r>
            <a:r>
              <a:rPr lang="ru-RU" dirty="0" err="1"/>
              <a:t>Message</a:t>
            </a:r>
            <a:r>
              <a:rPr lang="ru-RU" dirty="0"/>
              <a:t> </a:t>
            </a:r>
            <a:r>
              <a:rPr lang="ru-RU" dirty="0" err="1"/>
              <a:t>Queue</a:t>
            </a:r>
            <a:r>
              <a:rPr lang="ru-RU" dirty="0"/>
              <a:t> — хранилище для размещения и чтения данных в определённом порядке. </a:t>
            </a:r>
            <a:r>
              <a:rPr lang="ru-RU" dirty="0"/>
              <a:t/>
            </a:r>
            <a:br>
              <a:rPr lang="ru-RU" dirty="0"/>
            </a:br>
            <a:r>
              <a:rPr lang="ru-RU" dirty="0"/>
              <a:t/>
            </a:r>
            <a:br>
              <a:rPr lang="ru-RU" dirty="0"/>
            </a:br>
            <a:r>
              <a:rPr lang="ru-RU" dirty="0"/>
              <a:t>Или управляемый </a:t>
            </a:r>
            <a:r>
              <a:rPr lang="ru-RU" dirty="0" err="1"/>
              <a:t>Kubernetes</a:t>
            </a:r>
            <a:r>
              <a:rPr lang="ru-RU" dirty="0"/>
              <a:t> — инструмент для управления контейнерами, наборами файлов для запуска приложения, которые упакованы особым образом. </a:t>
            </a:r>
            <a:r>
              <a:rPr lang="ru-RU" dirty="0"/>
              <a:t/>
            </a:r>
            <a:br>
              <a:rPr lang="ru-RU" dirty="0"/>
            </a:br>
            <a:r>
              <a:rPr lang="ru-RU" dirty="0"/>
              <a:t/>
            </a:r>
            <a:br>
              <a:rPr lang="ru-RU" dirty="0"/>
            </a:br>
            <a:r>
              <a:rPr lang="ru-RU" dirty="0"/>
              <a:t>Или облачные вычисления AWS </a:t>
            </a:r>
            <a:r>
              <a:rPr lang="ru-RU" dirty="0" err="1"/>
              <a:t>Lambda</a:t>
            </a:r>
            <a:r>
              <a:rPr lang="ru-RU" dirty="0"/>
              <a:t>.</a:t>
            </a:r>
            <a:endParaRPr lang="ru-RU" dirty="0"/>
          </a:p>
        </p:txBody>
      </p:sp>
    </p:spTree>
    <p:extLst>
      <p:ext uri="{BB962C8B-B14F-4D97-AF65-F5344CB8AC3E}">
        <p14:creationId xmlns:p14="http://schemas.microsoft.com/office/powerpoint/2010/main" val="9960593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62500" lnSpcReduction="20000"/>
          </a:bodyPr>
          <a:lstStyle/>
          <a:p>
            <a:r>
              <a:rPr lang="ru-RU" b="1" dirty="0" err="1"/>
              <a:t>SaaS</a:t>
            </a:r>
            <a:r>
              <a:rPr lang="ru-RU" b="1" dirty="0"/>
              <a:t> (от англ. </a:t>
            </a:r>
            <a:r>
              <a:rPr lang="ru-RU" b="1" dirty="0" err="1"/>
              <a:t>Software</a:t>
            </a:r>
            <a:r>
              <a:rPr lang="ru-RU" b="1" dirty="0"/>
              <a:t> </a:t>
            </a:r>
            <a:r>
              <a:rPr lang="ru-RU" b="1" dirty="0" err="1"/>
              <a:t>as</a:t>
            </a:r>
            <a:r>
              <a:rPr lang="ru-RU" b="1" dirty="0"/>
              <a:t> a </a:t>
            </a:r>
            <a:r>
              <a:rPr lang="ru-RU" b="1" dirty="0" err="1"/>
              <a:t>Service</a:t>
            </a:r>
            <a:r>
              <a:rPr lang="ru-RU" b="1" dirty="0"/>
              <a:t>) </a:t>
            </a:r>
            <a:r>
              <a:rPr lang="ru-RU" dirty="0"/>
              <a:t>— программное обеспечение как услуга. ПО, которое поддерживает облачный провайдер. Клиент оплачивает подписку и получает лицензию на определённый срок. </a:t>
            </a:r>
            <a:r>
              <a:rPr lang="ru-RU" dirty="0"/>
              <a:t/>
            </a:r>
            <a:br>
              <a:rPr lang="ru-RU" dirty="0"/>
            </a:br>
            <a:r>
              <a:rPr lang="ru-RU" dirty="0"/>
              <a:t/>
            </a:r>
            <a:br>
              <a:rPr lang="ru-RU" dirty="0"/>
            </a:br>
            <a:r>
              <a:rPr lang="ru-RU" dirty="0"/>
              <a:t>Так работают электронная почта </a:t>
            </a:r>
            <a:r>
              <a:rPr lang="ru-RU" dirty="0" err="1"/>
              <a:t>Google</a:t>
            </a:r>
            <a:r>
              <a:rPr lang="ru-RU" dirty="0"/>
              <a:t>, CRM-система SAP и сервис для дизайнеров </a:t>
            </a:r>
            <a:r>
              <a:rPr lang="ru-RU" dirty="0" err="1"/>
              <a:t>Figma</a:t>
            </a:r>
            <a:r>
              <a:rPr lang="ru-RU" dirty="0"/>
              <a:t>.</a:t>
            </a:r>
            <a:r>
              <a:rPr lang="ru-RU" dirty="0"/>
              <a:t/>
            </a:r>
            <a:br>
              <a:rPr lang="ru-RU" dirty="0"/>
            </a:br>
            <a:r>
              <a:rPr lang="ru-RU" dirty="0"/>
              <a:t/>
            </a:r>
            <a:br>
              <a:rPr lang="ru-RU" dirty="0"/>
            </a:br>
            <a:r>
              <a:rPr lang="ru-RU" dirty="0"/>
              <a:t>Иногда к этой категории относят ещё два вида облачных решений: </a:t>
            </a:r>
            <a:r>
              <a:rPr lang="ru-RU" dirty="0"/>
              <a:t/>
            </a:r>
            <a:br>
              <a:rPr lang="ru-RU" dirty="0"/>
            </a:br>
            <a:r>
              <a:rPr lang="ru-RU" dirty="0"/>
              <a:t/>
            </a:r>
            <a:br>
              <a:rPr lang="ru-RU" dirty="0"/>
            </a:br>
            <a:r>
              <a:rPr lang="ru-RU" dirty="0"/>
              <a:t>● </a:t>
            </a:r>
            <a:r>
              <a:rPr lang="ru-RU" b="1" dirty="0" err="1"/>
              <a:t>BaaS</a:t>
            </a:r>
            <a:r>
              <a:rPr lang="ru-RU" b="1" dirty="0"/>
              <a:t> (от англ. </a:t>
            </a:r>
            <a:r>
              <a:rPr lang="ru-RU" b="1" dirty="0" err="1"/>
              <a:t>Backup</a:t>
            </a:r>
            <a:r>
              <a:rPr lang="ru-RU" b="1" dirty="0"/>
              <a:t> </a:t>
            </a:r>
            <a:r>
              <a:rPr lang="ru-RU" b="1" dirty="0" err="1"/>
              <a:t>as</a:t>
            </a:r>
            <a:r>
              <a:rPr lang="ru-RU" b="1" dirty="0"/>
              <a:t> a </a:t>
            </a:r>
            <a:r>
              <a:rPr lang="ru-RU" b="1" dirty="0" err="1"/>
              <a:t>Service</a:t>
            </a:r>
            <a:r>
              <a:rPr lang="ru-RU" b="1" dirty="0"/>
              <a:t>)</a:t>
            </a:r>
            <a:r>
              <a:rPr lang="ru-RU" dirty="0"/>
              <a:t> — сервисы, которые автоматически делают резервные копии для восстановления системы после повреждения или взлома. Например, AWS </a:t>
            </a:r>
            <a:r>
              <a:rPr lang="ru-RU" dirty="0" err="1"/>
              <a:t>Backup</a:t>
            </a:r>
            <a:r>
              <a:rPr lang="ru-RU" dirty="0"/>
              <a:t>. </a:t>
            </a:r>
            <a:r>
              <a:rPr lang="ru-RU" dirty="0"/>
              <a:t/>
            </a:r>
            <a:br>
              <a:rPr lang="ru-RU" dirty="0"/>
            </a:br>
            <a:r>
              <a:rPr lang="ru-RU" dirty="0"/>
              <a:t/>
            </a:r>
            <a:br>
              <a:rPr lang="ru-RU" dirty="0"/>
            </a:br>
            <a:r>
              <a:rPr lang="ru-RU" dirty="0"/>
              <a:t>● </a:t>
            </a:r>
            <a:r>
              <a:rPr lang="ru-RU" b="1" dirty="0" err="1"/>
              <a:t>DRaaS</a:t>
            </a:r>
            <a:r>
              <a:rPr lang="ru-RU" b="1" dirty="0"/>
              <a:t> (от англ. </a:t>
            </a:r>
            <a:r>
              <a:rPr lang="ru-RU" b="1" dirty="0" err="1"/>
              <a:t>Disaster</a:t>
            </a:r>
            <a:r>
              <a:rPr lang="ru-RU" b="1" dirty="0"/>
              <a:t> </a:t>
            </a:r>
            <a:r>
              <a:rPr lang="ru-RU" b="1" dirty="0" err="1"/>
              <a:t>Recovery</a:t>
            </a:r>
            <a:r>
              <a:rPr lang="ru-RU" b="1" dirty="0"/>
              <a:t> </a:t>
            </a:r>
            <a:r>
              <a:rPr lang="ru-RU" b="1" dirty="0" err="1"/>
              <a:t>as</a:t>
            </a:r>
            <a:r>
              <a:rPr lang="ru-RU" b="1" dirty="0"/>
              <a:t> a </a:t>
            </a:r>
            <a:r>
              <a:rPr lang="ru-RU" b="1" dirty="0" err="1"/>
              <a:t>Service</a:t>
            </a:r>
            <a:r>
              <a:rPr lang="ru-RU" b="1" dirty="0"/>
              <a:t>)</a:t>
            </a:r>
            <a:r>
              <a:rPr lang="ru-RU" dirty="0"/>
              <a:t> — сервисы, которые помогают восстановить данные и инфраструктуру после повреждения или взлома. Например, </a:t>
            </a:r>
            <a:r>
              <a:rPr lang="ru-RU" dirty="0" err="1"/>
              <a:t>VMware</a:t>
            </a:r>
            <a:r>
              <a:rPr lang="ru-RU" dirty="0"/>
              <a:t> </a:t>
            </a:r>
            <a:r>
              <a:rPr lang="ru-RU" dirty="0" err="1"/>
              <a:t>Site</a:t>
            </a:r>
            <a:r>
              <a:rPr lang="ru-RU" dirty="0"/>
              <a:t> </a:t>
            </a:r>
            <a:r>
              <a:rPr lang="ru-RU" dirty="0" err="1"/>
              <a:t>Recovery</a:t>
            </a:r>
            <a:r>
              <a:rPr lang="ru-RU" dirty="0"/>
              <a:t>.</a:t>
            </a:r>
            <a:endParaRPr lang="ru-RU" dirty="0"/>
          </a:p>
        </p:txBody>
      </p:sp>
    </p:spTree>
    <p:extLst>
      <p:ext uri="{BB962C8B-B14F-4D97-AF65-F5344CB8AC3E}">
        <p14:creationId xmlns:p14="http://schemas.microsoft.com/office/powerpoint/2010/main" val="1417735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Виды облачных технологий"/>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36525"/>
            <a:ext cx="95250" cy="762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6569" t="21425" r="27713" b="12519"/>
          <a:stretch/>
        </p:blipFill>
        <p:spPr bwMode="auto">
          <a:xfrm>
            <a:off x="1763688" y="620688"/>
            <a:ext cx="5573949" cy="4328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755576" y="5085184"/>
            <a:ext cx="7992888" cy="1200329"/>
          </a:xfrm>
          <a:prstGeom prst="rect">
            <a:avLst/>
          </a:prstGeom>
        </p:spPr>
        <p:txBody>
          <a:bodyPr wrap="square">
            <a:spAutoFit/>
          </a:bodyPr>
          <a:lstStyle/>
          <a:p>
            <a:pPr algn="just"/>
            <a:r>
              <a:rPr lang="ru-RU" dirty="0" smtClean="0"/>
              <a:t>Красным </a:t>
            </a:r>
            <a:r>
              <a:rPr lang="ru-RU" dirty="0"/>
              <a:t>цветом обозначены ресурсы, которыми управляет клиент, а синим — ресурсы, которыми управляет провайдер сервиса. При этом система похожа на матрёшку — следующий тип облака включает в себя возможности предыдущего</a:t>
            </a:r>
            <a:endParaRPr lang="ru-RU" dirty="0"/>
          </a:p>
        </p:txBody>
      </p:sp>
    </p:spTree>
    <p:extLst>
      <p:ext uri="{BB962C8B-B14F-4D97-AF65-F5344CB8AC3E}">
        <p14:creationId xmlns:p14="http://schemas.microsoft.com/office/powerpoint/2010/main" val="10745615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124744"/>
            <a:ext cx="8229600" cy="4525963"/>
          </a:xfrm>
        </p:spPr>
        <p:txBody>
          <a:bodyPr>
            <a:normAutofit fontScale="70000" lnSpcReduction="20000"/>
          </a:bodyPr>
          <a:lstStyle/>
          <a:p>
            <a:r>
              <a:rPr lang="ru-RU" b="1" dirty="0"/>
              <a:t>2. Облачные сервисы, которые различаются тем, как клиент их использует: </a:t>
            </a:r>
            <a:r>
              <a:rPr lang="ru-RU" dirty="0"/>
              <a:t/>
            </a:r>
            <a:br>
              <a:rPr lang="ru-RU" dirty="0"/>
            </a:br>
            <a:r>
              <a:rPr lang="ru-RU" dirty="0"/>
              <a:t/>
            </a:r>
            <a:br>
              <a:rPr lang="ru-RU" dirty="0"/>
            </a:br>
            <a:r>
              <a:rPr lang="ru-RU" dirty="0"/>
              <a:t>● </a:t>
            </a:r>
            <a:r>
              <a:rPr lang="ru-RU" b="1" dirty="0"/>
              <a:t>Приватное (или частное) облако </a:t>
            </a:r>
            <a:r>
              <a:rPr lang="ru-RU" dirty="0"/>
              <a:t>— инфраструктурой пользуется одна компания. Пример: IBM </a:t>
            </a:r>
            <a:r>
              <a:rPr lang="ru-RU" dirty="0" err="1"/>
              <a:t>Cloud</a:t>
            </a:r>
            <a:r>
              <a:rPr lang="ru-RU" dirty="0"/>
              <a:t> </a:t>
            </a:r>
            <a:r>
              <a:rPr lang="ru-RU" dirty="0" err="1"/>
              <a:t>Pak</a:t>
            </a:r>
            <a:r>
              <a:rPr lang="ru-RU" dirty="0"/>
              <a:t>. </a:t>
            </a:r>
            <a:r>
              <a:rPr lang="ru-RU" dirty="0"/>
              <a:t/>
            </a:r>
            <a:br>
              <a:rPr lang="ru-RU" dirty="0"/>
            </a:br>
            <a:r>
              <a:rPr lang="ru-RU" dirty="0"/>
              <a:t/>
            </a:r>
            <a:br>
              <a:rPr lang="ru-RU" dirty="0"/>
            </a:br>
            <a:r>
              <a:rPr lang="ru-RU" dirty="0"/>
              <a:t>● </a:t>
            </a:r>
            <a:r>
              <a:rPr lang="ru-RU" b="1" dirty="0"/>
              <a:t>Публичное облако</a:t>
            </a:r>
            <a:r>
              <a:rPr lang="ru-RU" dirty="0"/>
              <a:t> — владелец облачной среды (провайдер) сдаёт её в аренду.</a:t>
            </a:r>
            <a:r>
              <a:rPr lang="ru-RU" dirty="0"/>
              <a:t/>
            </a:r>
            <a:br>
              <a:rPr lang="ru-RU" dirty="0"/>
            </a:br>
            <a:r>
              <a:rPr lang="ru-RU" dirty="0"/>
              <a:t/>
            </a:r>
            <a:br>
              <a:rPr lang="ru-RU" dirty="0"/>
            </a:br>
            <a:r>
              <a:rPr lang="ru-RU" dirty="0"/>
              <a:t>● </a:t>
            </a:r>
            <a:r>
              <a:rPr lang="ru-RU" b="1" dirty="0"/>
              <a:t>Гибридное облако</a:t>
            </a:r>
            <a:r>
              <a:rPr lang="ru-RU" dirty="0"/>
              <a:t> — часть инфраструктуры или сервисов открыта для общего доступа, часть остаётся приватной.</a:t>
            </a:r>
            <a:r>
              <a:rPr lang="ru-RU" dirty="0"/>
              <a:t/>
            </a:r>
            <a:br>
              <a:rPr lang="ru-RU" dirty="0"/>
            </a:br>
            <a:r>
              <a:rPr lang="ru-RU" dirty="0"/>
              <a:t/>
            </a:r>
            <a:br>
              <a:rPr lang="ru-RU" dirty="0"/>
            </a:br>
            <a:r>
              <a:rPr lang="ru-RU" dirty="0"/>
              <a:t>При этом приватным, публичным или гибридным может быть один и тот же продукт. Нужно только выбрать у провайдера нужные настройки доступа.</a:t>
            </a:r>
            <a:endParaRPr lang="ru-RU" dirty="0"/>
          </a:p>
        </p:txBody>
      </p:sp>
    </p:spTree>
    <p:extLst>
      <p:ext uri="{BB962C8B-B14F-4D97-AF65-F5344CB8AC3E}">
        <p14:creationId xmlns:p14="http://schemas.microsoft.com/office/powerpoint/2010/main" val="14237002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player.myshared.ru/76/1376182/slides/slide_11.jpg"/>
          <p:cNvPicPr>
            <a:picLocks noChangeAspect="1" noChangeArrowheads="1"/>
          </p:cNvPicPr>
          <p:nvPr/>
        </p:nvPicPr>
        <p:blipFill rotWithShape="1">
          <a:blip r:embed="rId2">
            <a:extLst>
              <a:ext uri="{28A0092B-C50C-407E-A947-70E740481C1C}">
                <a14:useLocalDpi xmlns:a14="http://schemas.microsoft.com/office/drawing/2010/main" val="0"/>
              </a:ext>
            </a:extLst>
          </a:blip>
          <a:srcRect b="11434"/>
          <a:stretch/>
        </p:blipFill>
        <p:spPr bwMode="auto">
          <a:xfrm>
            <a:off x="683568" y="548680"/>
            <a:ext cx="7620000" cy="5061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94839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player.myshared.ru/76/1376182/slides/slide_12.jpg"/>
          <p:cNvPicPr>
            <a:picLocks noChangeAspect="1" noChangeArrowheads="1"/>
          </p:cNvPicPr>
          <p:nvPr/>
        </p:nvPicPr>
        <p:blipFill rotWithShape="1">
          <a:blip r:embed="rId2">
            <a:extLst>
              <a:ext uri="{28A0092B-C50C-407E-A947-70E740481C1C}">
                <a14:useLocalDpi xmlns:a14="http://schemas.microsoft.com/office/drawing/2010/main" val="0"/>
              </a:ext>
            </a:extLst>
          </a:blip>
          <a:srcRect b="8581"/>
          <a:stretch/>
        </p:blipFill>
        <p:spPr bwMode="auto">
          <a:xfrm>
            <a:off x="603922" y="404664"/>
            <a:ext cx="7771654"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31778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player.myshared.ru/76/1376182/slides/slide_13.jpg"/>
          <p:cNvPicPr>
            <a:picLocks noChangeAspect="1" noChangeArrowheads="1"/>
          </p:cNvPicPr>
          <p:nvPr/>
        </p:nvPicPr>
        <p:blipFill rotWithShape="1">
          <a:blip r:embed="rId2">
            <a:extLst>
              <a:ext uri="{28A0092B-C50C-407E-A947-70E740481C1C}">
                <a14:useLocalDpi xmlns:a14="http://schemas.microsoft.com/office/drawing/2010/main" val="0"/>
              </a:ext>
            </a:extLst>
          </a:blip>
          <a:srcRect b="12067"/>
          <a:stretch/>
        </p:blipFill>
        <p:spPr bwMode="auto">
          <a:xfrm>
            <a:off x="467544" y="546743"/>
            <a:ext cx="8191881" cy="5402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6319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player.myshared.ru/76/1376182/slides/slide_14.jpg"/>
          <p:cNvPicPr>
            <a:picLocks noChangeAspect="1" noChangeArrowheads="1"/>
          </p:cNvPicPr>
          <p:nvPr/>
        </p:nvPicPr>
        <p:blipFill rotWithShape="1">
          <a:blip r:embed="rId2">
            <a:extLst>
              <a:ext uri="{28A0092B-C50C-407E-A947-70E740481C1C}">
                <a14:useLocalDpi xmlns:a14="http://schemas.microsoft.com/office/drawing/2010/main" val="0"/>
              </a:ext>
            </a:extLst>
          </a:blip>
          <a:srcRect b="11081"/>
          <a:stretch/>
        </p:blipFill>
        <p:spPr bwMode="auto">
          <a:xfrm>
            <a:off x="673625" y="404664"/>
            <a:ext cx="7882182" cy="525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4232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layer.myshared.ru/102/1402383/slides/slide_15.jpg"/>
          <p:cNvPicPr>
            <a:picLocks noChangeAspect="1" noChangeArrowheads="1"/>
          </p:cNvPicPr>
          <p:nvPr/>
        </p:nvPicPr>
        <p:blipFill rotWithShape="1">
          <a:blip r:embed="rId2">
            <a:extLst>
              <a:ext uri="{28A0092B-C50C-407E-A947-70E740481C1C}">
                <a14:useLocalDpi xmlns:a14="http://schemas.microsoft.com/office/drawing/2010/main" val="0"/>
              </a:ext>
            </a:extLst>
          </a:blip>
          <a:srcRect b="9934"/>
          <a:stretch/>
        </p:blipFill>
        <p:spPr bwMode="auto">
          <a:xfrm>
            <a:off x="827584" y="908720"/>
            <a:ext cx="7620000" cy="5147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08487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player.myshared.ru/76/1376182/slides/slide_15.jpg"/>
          <p:cNvPicPr>
            <a:picLocks noChangeAspect="1" noChangeArrowheads="1"/>
          </p:cNvPicPr>
          <p:nvPr/>
        </p:nvPicPr>
        <p:blipFill rotWithShape="1">
          <a:blip r:embed="rId2">
            <a:extLst>
              <a:ext uri="{28A0092B-C50C-407E-A947-70E740481C1C}">
                <a14:useLocalDpi xmlns:a14="http://schemas.microsoft.com/office/drawing/2010/main" val="0"/>
              </a:ext>
            </a:extLst>
          </a:blip>
          <a:srcRect b="12194"/>
          <a:stretch/>
        </p:blipFill>
        <p:spPr bwMode="auto">
          <a:xfrm>
            <a:off x="755576" y="620688"/>
            <a:ext cx="7620000" cy="501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13880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player.myshared.ru/76/1376182/slides/slide_16.jpg"/>
          <p:cNvPicPr>
            <a:picLocks noChangeAspect="1" noChangeArrowheads="1"/>
          </p:cNvPicPr>
          <p:nvPr/>
        </p:nvPicPr>
        <p:blipFill rotWithShape="1">
          <a:blip r:embed="rId2">
            <a:extLst>
              <a:ext uri="{28A0092B-C50C-407E-A947-70E740481C1C}">
                <a14:useLocalDpi xmlns:a14="http://schemas.microsoft.com/office/drawing/2010/main" val="0"/>
              </a:ext>
            </a:extLst>
          </a:blip>
          <a:srcRect b="13101"/>
          <a:stretch/>
        </p:blipFill>
        <p:spPr bwMode="auto">
          <a:xfrm>
            <a:off x="755576" y="548680"/>
            <a:ext cx="7620000" cy="4966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825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player.myshared.ru/76/1376182/slides/slide_17.jpg"/>
          <p:cNvPicPr>
            <a:picLocks noChangeAspect="1" noChangeArrowheads="1"/>
          </p:cNvPicPr>
          <p:nvPr/>
        </p:nvPicPr>
        <p:blipFill rotWithShape="1">
          <a:blip r:embed="rId2">
            <a:extLst>
              <a:ext uri="{28A0092B-C50C-407E-A947-70E740481C1C}">
                <a14:useLocalDpi xmlns:a14="http://schemas.microsoft.com/office/drawing/2010/main" val="0"/>
              </a:ext>
            </a:extLst>
          </a:blip>
          <a:srcRect b="10861"/>
          <a:stretch/>
        </p:blipFill>
        <p:spPr bwMode="auto">
          <a:xfrm>
            <a:off x="747961" y="620688"/>
            <a:ext cx="7620000" cy="5094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32698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player.myshared.ru/76/1376182/slides/slide_18.jpg"/>
          <p:cNvPicPr>
            <a:picLocks noChangeAspect="1" noChangeArrowheads="1"/>
          </p:cNvPicPr>
          <p:nvPr/>
        </p:nvPicPr>
        <p:blipFill rotWithShape="1">
          <a:blip r:embed="rId2">
            <a:extLst>
              <a:ext uri="{28A0092B-C50C-407E-A947-70E740481C1C}">
                <a14:useLocalDpi xmlns:a14="http://schemas.microsoft.com/office/drawing/2010/main" val="0"/>
              </a:ext>
            </a:extLst>
          </a:blip>
          <a:srcRect l="-819" t="-11833" r="819" b="11833"/>
          <a:stretch/>
        </p:blipFill>
        <p:spPr bwMode="auto">
          <a:xfrm>
            <a:off x="611560" y="332656"/>
            <a:ext cx="762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1541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player.myshared.ru/76/1376182/slides/slide_19.jpg"/>
          <p:cNvPicPr>
            <a:picLocks noChangeAspect="1" noChangeArrowheads="1"/>
          </p:cNvPicPr>
          <p:nvPr/>
        </p:nvPicPr>
        <p:blipFill rotWithShape="1">
          <a:blip r:embed="rId2">
            <a:extLst>
              <a:ext uri="{28A0092B-C50C-407E-A947-70E740481C1C}">
                <a14:useLocalDpi xmlns:a14="http://schemas.microsoft.com/office/drawing/2010/main" val="0"/>
              </a:ext>
            </a:extLst>
          </a:blip>
          <a:srcRect b="11934"/>
          <a:stretch/>
        </p:blipFill>
        <p:spPr bwMode="auto">
          <a:xfrm>
            <a:off x="611560" y="548680"/>
            <a:ext cx="8067577"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2750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player.myshared.ru/76/1376182/slides/slide_20.jpg"/>
          <p:cNvPicPr>
            <a:picLocks noChangeAspect="1" noChangeArrowheads="1"/>
          </p:cNvPicPr>
          <p:nvPr/>
        </p:nvPicPr>
        <p:blipFill rotWithShape="1">
          <a:blip r:embed="rId2">
            <a:extLst>
              <a:ext uri="{28A0092B-C50C-407E-A947-70E740481C1C}">
                <a14:useLocalDpi xmlns:a14="http://schemas.microsoft.com/office/drawing/2010/main" val="0"/>
              </a:ext>
            </a:extLst>
          </a:blip>
          <a:srcRect b="12120"/>
          <a:stretch/>
        </p:blipFill>
        <p:spPr bwMode="auto">
          <a:xfrm>
            <a:off x="755576" y="692696"/>
            <a:ext cx="7620000" cy="5022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61809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player.myshared.ru/76/1376182/slides/slide_21.jpg"/>
          <p:cNvPicPr>
            <a:picLocks noChangeAspect="1" noChangeArrowheads="1"/>
          </p:cNvPicPr>
          <p:nvPr/>
        </p:nvPicPr>
        <p:blipFill rotWithShape="1">
          <a:blip r:embed="rId2">
            <a:extLst>
              <a:ext uri="{28A0092B-C50C-407E-A947-70E740481C1C}">
                <a14:useLocalDpi xmlns:a14="http://schemas.microsoft.com/office/drawing/2010/main" val="0"/>
              </a:ext>
            </a:extLst>
          </a:blip>
          <a:srcRect b="10934"/>
          <a:stretch/>
        </p:blipFill>
        <p:spPr bwMode="auto">
          <a:xfrm>
            <a:off x="611560" y="548680"/>
            <a:ext cx="7620000" cy="509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3273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player.myshared.ru/76/1376182/slides/slide_22.jpg"/>
          <p:cNvPicPr>
            <a:picLocks noChangeAspect="1" noChangeArrowheads="1"/>
          </p:cNvPicPr>
          <p:nvPr/>
        </p:nvPicPr>
        <p:blipFill rotWithShape="1">
          <a:blip r:embed="rId2">
            <a:extLst>
              <a:ext uri="{28A0092B-C50C-407E-A947-70E740481C1C}">
                <a14:useLocalDpi xmlns:a14="http://schemas.microsoft.com/office/drawing/2010/main" val="0"/>
              </a:ext>
            </a:extLst>
          </a:blip>
          <a:srcRect b="11767"/>
          <a:stretch/>
        </p:blipFill>
        <p:spPr bwMode="auto">
          <a:xfrm>
            <a:off x="827584" y="836712"/>
            <a:ext cx="7620000" cy="5042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1122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player.myshared.ru/76/1376182/slides/slide_23.jpg"/>
          <p:cNvPicPr>
            <a:picLocks noChangeAspect="1" noChangeArrowheads="1"/>
          </p:cNvPicPr>
          <p:nvPr/>
        </p:nvPicPr>
        <p:blipFill rotWithShape="1">
          <a:blip r:embed="rId2">
            <a:extLst>
              <a:ext uri="{28A0092B-C50C-407E-A947-70E740481C1C}">
                <a14:useLocalDpi xmlns:a14="http://schemas.microsoft.com/office/drawing/2010/main" val="0"/>
              </a:ext>
            </a:extLst>
          </a:blip>
          <a:srcRect b="10267"/>
          <a:stretch/>
        </p:blipFill>
        <p:spPr bwMode="auto">
          <a:xfrm>
            <a:off x="827584" y="548680"/>
            <a:ext cx="7620000" cy="512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93861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player.myshared.ru/76/1376182/slides/slide_24.jpg"/>
          <p:cNvPicPr>
            <a:picLocks noChangeAspect="1" noChangeArrowheads="1"/>
          </p:cNvPicPr>
          <p:nvPr/>
        </p:nvPicPr>
        <p:blipFill rotWithShape="1">
          <a:blip r:embed="rId2">
            <a:extLst>
              <a:ext uri="{28A0092B-C50C-407E-A947-70E740481C1C}">
                <a14:useLocalDpi xmlns:a14="http://schemas.microsoft.com/office/drawing/2010/main" val="0"/>
              </a:ext>
            </a:extLst>
          </a:blip>
          <a:srcRect b="12767"/>
          <a:stretch/>
        </p:blipFill>
        <p:spPr bwMode="auto">
          <a:xfrm>
            <a:off x="827584" y="548680"/>
            <a:ext cx="7620000" cy="4985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3861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player.myshared.ru/102/1402383/slides/slide_16.jpg"/>
          <p:cNvPicPr>
            <a:picLocks noChangeAspect="1" noChangeArrowheads="1"/>
          </p:cNvPicPr>
          <p:nvPr/>
        </p:nvPicPr>
        <p:blipFill rotWithShape="1">
          <a:blip r:embed="rId2">
            <a:extLst>
              <a:ext uri="{28A0092B-C50C-407E-A947-70E740481C1C}">
                <a14:useLocalDpi xmlns:a14="http://schemas.microsoft.com/office/drawing/2010/main" val="0"/>
              </a:ext>
            </a:extLst>
          </a:blip>
          <a:srcRect b="10248"/>
          <a:stretch/>
        </p:blipFill>
        <p:spPr bwMode="auto">
          <a:xfrm>
            <a:off x="971600" y="764704"/>
            <a:ext cx="7620000" cy="5129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97861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player.myshared.ru/76/1376182/slides/slide_25.jpg"/>
          <p:cNvPicPr>
            <a:picLocks noChangeAspect="1" noChangeArrowheads="1"/>
          </p:cNvPicPr>
          <p:nvPr/>
        </p:nvPicPr>
        <p:blipFill rotWithShape="1">
          <a:blip r:embed="rId2">
            <a:extLst>
              <a:ext uri="{28A0092B-C50C-407E-A947-70E740481C1C}">
                <a14:useLocalDpi xmlns:a14="http://schemas.microsoft.com/office/drawing/2010/main" val="0"/>
              </a:ext>
            </a:extLst>
          </a:blip>
          <a:srcRect b="11174"/>
          <a:stretch/>
        </p:blipFill>
        <p:spPr bwMode="auto">
          <a:xfrm>
            <a:off x="827584" y="476672"/>
            <a:ext cx="7620000" cy="5076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62371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player.myshared.ru/76/1376182/slides/slide_26.jpg"/>
          <p:cNvPicPr>
            <a:picLocks noChangeAspect="1" noChangeArrowheads="1"/>
          </p:cNvPicPr>
          <p:nvPr/>
        </p:nvPicPr>
        <p:blipFill rotWithShape="1">
          <a:blip r:embed="rId2">
            <a:extLst>
              <a:ext uri="{28A0092B-C50C-407E-A947-70E740481C1C}">
                <a14:useLocalDpi xmlns:a14="http://schemas.microsoft.com/office/drawing/2010/main" val="0"/>
              </a:ext>
            </a:extLst>
          </a:blip>
          <a:srcRect b="12601"/>
          <a:stretch/>
        </p:blipFill>
        <p:spPr bwMode="auto">
          <a:xfrm>
            <a:off x="827584" y="548680"/>
            <a:ext cx="7620000" cy="499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61710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player.myshared.ru/76/1376182/slides/slide_27.jpg"/>
          <p:cNvPicPr>
            <a:picLocks noChangeAspect="1" noChangeArrowheads="1"/>
          </p:cNvPicPr>
          <p:nvPr/>
        </p:nvPicPr>
        <p:blipFill rotWithShape="1">
          <a:blip r:embed="rId2">
            <a:extLst>
              <a:ext uri="{28A0092B-C50C-407E-A947-70E740481C1C}">
                <a14:useLocalDpi xmlns:a14="http://schemas.microsoft.com/office/drawing/2010/main" val="0"/>
              </a:ext>
            </a:extLst>
          </a:blip>
          <a:srcRect b="14434"/>
          <a:stretch/>
        </p:blipFill>
        <p:spPr bwMode="auto">
          <a:xfrm>
            <a:off x="611560" y="548680"/>
            <a:ext cx="8303289"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89755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player.myshared.ru/76/1376182/slides/slide_28.jpg"/>
          <p:cNvPicPr>
            <a:picLocks noChangeAspect="1" noChangeArrowheads="1"/>
          </p:cNvPicPr>
          <p:nvPr/>
        </p:nvPicPr>
        <p:blipFill rotWithShape="1">
          <a:blip r:embed="rId2">
            <a:extLst>
              <a:ext uri="{28A0092B-C50C-407E-A947-70E740481C1C}">
                <a14:useLocalDpi xmlns:a14="http://schemas.microsoft.com/office/drawing/2010/main" val="0"/>
              </a:ext>
            </a:extLst>
          </a:blip>
          <a:srcRect b="12748"/>
          <a:stretch/>
        </p:blipFill>
        <p:spPr bwMode="auto">
          <a:xfrm>
            <a:off x="971600" y="404664"/>
            <a:ext cx="7620000" cy="4986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66690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player.myshared.ru/76/1376182/slides/slide_29.jpg"/>
          <p:cNvPicPr>
            <a:picLocks noChangeAspect="1" noChangeArrowheads="1"/>
          </p:cNvPicPr>
          <p:nvPr/>
        </p:nvPicPr>
        <p:blipFill rotWithShape="1">
          <a:blip r:embed="rId2">
            <a:extLst>
              <a:ext uri="{28A0092B-C50C-407E-A947-70E740481C1C}">
                <a14:useLocalDpi xmlns:a14="http://schemas.microsoft.com/office/drawing/2010/main" val="0"/>
              </a:ext>
            </a:extLst>
          </a:blip>
          <a:srcRect b="12267"/>
          <a:stretch/>
        </p:blipFill>
        <p:spPr bwMode="auto">
          <a:xfrm>
            <a:off x="755576" y="548680"/>
            <a:ext cx="7620000" cy="5013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18783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player.myshared.ru/76/1376182/slides/slide_30.jpg"/>
          <p:cNvPicPr>
            <a:picLocks noChangeAspect="1" noChangeArrowheads="1"/>
          </p:cNvPicPr>
          <p:nvPr/>
        </p:nvPicPr>
        <p:blipFill rotWithShape="1">
          <a:blip r:embed="rId2">
            <a:extLst>
              <a:ext uri="{28A0092B-C50C-407E-A947-70E740481C1C}">
                <a14:useLocalDpi xmlns:a14="http://schemas.microsoft.com/office/drawing/2010/main" val="0"/>
              </a:ext>
            </a:extLst>
          </a:blip>
          <a:srcRect b="10748"/>
          <a:stretch/>
        </p:blipFill>
        <p:spPr bwMode="auto">
          <a:xfrm>
            <a:off x="683568" y="404664"/>
            <a:ext cx="7620000" cy="5100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41018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player.myshared.ru/76/1376182/slides/slide_31.jpg"/>
          <p:cNvPicPr>
            <a:picLocks noChangeAspect="1" noChangeArrowheads="1"/>
          </p:cNvPicPr>
          <p:nvPr/>
        </p:nvPicPr>
        <p:blipFill rotWithShape="1">
          <a:blip r:embed="rId2">
            <a:extLst>
              <a:ext uri="{28A0092B-C50C-407E-A947-70E740481C1C}">
                <a14:useLocalDpi xmlns:a14="http://schemas.microsoft.com/office/drawing/2010/main" val="0"/>
              </a:ext>
            </a:extLst>
          </a:blip>
          <a:srcRect b="10508"/>
          <a:stretch/>
        </p:blipFill>
        <p:spPr bwMode="auto">
          <a:xfrm>
            <a:off x="683568" y="476672"/>
            <a:ext cx="7620000" cy="5114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40613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player.myshared.ru/76/1376182/slides/slide_32.jpg"/>
          <p:cNvPicPr>
            <a:picLocks noChangeAspect="1" noChangeArrowheads="1"/>
          </p:cNvPicPr>
          <p:nvPr/>
        </p:nvPicPr>
        <p:blipFill rotWithShape="1">
          <a:blip r:embed="rId2">
            <a:extLst>
              <a:ext uri="{28A0092B-C50C-407E-A947-70E740481C1C}">
                <a14:useLocalDpi xmlns:a14="http://schemas.microsoft.com/office/drawing/2010/main" val="0"/>
              </a:ext>
            </a:extLst>
          </a:blip>
          <a:srcRect b="10601"/>
          <a:stretch/>
        </p:blipFill>
        <p:spPr bwMode="auto">
          <a:xfrm>
            <a:off x="827584" y="548680"/>
            <a:ext cx="7620000" cy="5109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235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player.myshared.ru/76/1376182/slides/slide_33.jpg"/>
          <p:cNvPicPr>
            <a:picLocks noChangeAspect="1" noChangeArrowheads="1"/>
          </p:cNvPicPr>
          <p:nvPr/>
        </p:nvPicPr>
        <p:blipFill rotWithShape="1">
          <a:blip r:embed="rId2">
            <a:extLst>
              <a:ext uri="{28A0092B-C50C-407E-A947-70E740481C1C}">
                <a14:useLocalDpi xmlns:a14="http://schemas.microsoft.com/office/drawing/2010/main" val="0"/>
              </a:ext>
            </a:extLst>
          </a:blip>
          <a:srcRect b="10934"/>
          <a:stretch/>
        </p:blipFill>
        <p:spPr bwMode="auto">
          <a:xfrm>
            <a:off x="827584" y="548680"/>
            <a:ext cx="7620000" cy="509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02782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player.myshared.ru/76/1376182/slides/slide_34.jpg"/>
          <p:cNvPicPr>
            <a:picLocks noChangeAspect="1" noChangeArrowheads="1"/>
          </p:cNvPicPr>
          <p:nvPr/>
        </p:nvPicPr>
        <p:blipFill rotWithShape="1">
          <a:blip r:embed="rId2">
            <a:extLst>
              <a:ext uri="{28A0092B-C50C-407E-A947-70E740481C1C}">
                <a14:useLocalDpi xmlns:a14="http://schemas.microsoft.com/office/drawing/2010/main" val="0"/>
              </a:ext>
            </a:extLst>
          </a:blip>
          <a:srcRect b="11267"/>
          <a:stretch/>
        </p:blipFill>
        <p:spPr bwMode="auto">
          <a:xfrm>
            <a:off x="404427" y="548680"/>
            <a:ext cx="8115165"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7067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player.myshared.ru/76/1376182/slides/slide_3.jpg"/>
          <p:cNvPicPr>
            <a:picLocks noChangeAspect="1" noChangeArrowheads="1"/>
          </p:cNvPicPr>
          <p:nvPr/>
        </p:nvPicPr>
        <p:blipFill rotWithShape="1">
          <a:blip r:embed="rId2">
            <a:extLst>
              <a:ext uri="{28A0092B-C50C-407E-A947-70E740481C1C}">
                <a14:useLocalDpi xmlns:a14="http://schemas.microsoft.com/office/drawing/2010/main" val="0"/>
              </a:ext>
            </a:extLst>
          </a:blip>
          <a:srcRect b="11454"/>
          <a:stretch/>
        </p:blipFill>
        <p:spPr bwMode="auto">
          <a:xfrm>
            <a:off x="827584" y="692696"/>
            <a:ext cx="7620000" cy="50604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4487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player.myshared.ru/76/1376182/slides/slide_35.jpg"/>
          <p:cNvPicPr>
            <a:picLocks noChangeAspect="1" noChangeArrowheads="1"/>
          </p:cNvPicPr>
          <p:nvPr/>
        </p:nvPicPr>
        <p:blipFill rotWithShape="1">
          <a:blip r:embed="rId2">
            <a:extLst>
              <a:ext uri="{28A0092B-C50C-407E-A947-70E740481C1C}">
                <a14:useLocalDpi xmlns:a14="http://schemas.microsoft.com/office/drawing/2010/main" val="0"/>
              </a:ext>
            </a:extLst>
          </a:blip>
          <a:srcRect b="10361"/>
          <a:stretch/>
        </p:blipFill>
        <p:spPr bwMode="auto">
          <a:xfrm>
            <a:off x="663817" y="620688"/>
            <a:ext cx="7711759"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77250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player.myshared.ru/76/1376182/slides/slide_36.jpg"/>
          <p:cNvPicPr>
            <a:picLocks noChangeAspect="1" noChangeArrowheads="1"/>
          </p:cNvPicPr>
          <p:nvPr/>
        </p:nvPicPr>
        <p:blipFill rotWithShape="1">
          <a:blip r:embed="rId2">
            <a:extLst>
              <a:ext uri="{28A0092B-C50C-407E-A947-70E740481C1C}">
                <a14:useLocalDpi xmlns:a14="http://schemas.microsoft.com/office/drawing/2010/main" val="0"/>
              </a:ext>
            </a:extLst>
          </a:blip>
          <a:srcRect b="10914"/>
          <a:stretch/>
        </p:blipFill>
        <p:spPr bwMode="auto">
          <a:xfrm>
            <a:off x="616391" y="404664"/>
            <a:ext cx="7975209"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54315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player.myshared.ru/76/1376182/slides/slide_37.jpg"/>
          <p:cNvPicPr>
            <a:picLocks noChangeAspect="1" noChangeArrowheads="1"/>
          </p:cNvPicPr>
          <p:nvPr/>
        </p:nvPicPr>
        <p:blipFill rotWithShape="1">
          <a:blip r:embed="rId2">
            <a:extLst>
              <a:ext uri="{28A0092B-C50C-407E-A947-70E740481C1C}">
                <a14:useLocalDpi xmlns:a14="http://schemas.microsoft.com/office/drawing/2010/main" val="0"/>
              </a:ext>
            </a:extLst>
          </a:blip>
          <a:srcRect b="10953"/>
          <a:stretch/>
        </p:blipFill>
        <p:spPr bwMode="auto">
          <a:xfrm>
            <a:off x="755576" y="764704"/>
            <a:ext cx="7620000" cy="5089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74299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Сферы применения облачных технологий</a:t>
            </a:r>
            <a:br>
              <a:rPr lang="ru-RU" b="1" dirty="0"/>
            </a:br>
            <a:endParaRPr lang="ru-RU" dirty="0"/>
          </a:p>
        </p:txBody>
      </p:sp>
      <p:sp>
        <p:nvSpPr>
          <p:cNvPr id="3" name="Объект 2"/>
          <p:cNvSpPr>
            <a:spLocks noGrp="1"/>
          </p:cNvSpPr>
          <p:nvPr>
            <p:ph idx="1"/>
          </p:nvPr>
        </p:nvSpPr>
        <p:spPr>
          <a:xfrm>
            <a:off x="467544" y="1340768"/>
            <a:ext cx="8229600" cy="4525963"/>
          </a:xfrm>
        </p:spPr>
        <p:txBody>
          <a:bodyPr>
            <a:normAutofit/>
          </a:bodyPr>
          <a:lstStyle/>
          <a:p>
            <a:pPr algn="just"/>
            <a:r>
              <a:rPr lang="ru-RU" sz="1800" dirty="0"/>
              <a:t>Облачными сервисами пользуются каждый день, когда проверяют почту, заливают фото или видео или смотрят кино онлайн. Бизнес чаще всего использует облачные технологии в разработке IT-систем и ПО и в интернете вещей.</a:t>
            </a:r>
            <a:endParaRPr lang="ru-RU" sz="1800"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889" t="19051" r="27633" b="19346"/>
          <a:stretch/>
        </p:blipFill>
        <p:spPr bwMode="auto">
          <a:xfrm>
            <a:off x="3442742" y="2376661"/>
            <a:ext cx="5544766" cy="4036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539552" y="2708920"/>
            <a:ext cx="2880320" cy="2585323"/>
          </a:xfrm>
          <a:prstGeom prst="rect">
            <a:avLst/>
          </a:prstGeom>
        </p:spPr>
        <p:txBody>
          <a:bodyPr wrap="square">
            <a:spAutoFit/>
          </a:bodyPr>
          <a:lstStyle/>
          <a:p>
            <a:pPr algn="just"/>
            <a:r>
              <a:rPr lang="ru-RU" dirty="0"/>
              <a:t>Условно области применения облачных технологий для бизнеса можно разделить на две большие группы: первая ближе к IT-разработке и маркетингу, а вторая — к инженерным решениям в области «умных» устройств</a:t>
            </a:r>
            <a:endParaRPr lang="ru-RU" dirty="0"/>
          </a:p>
        </p:txBody>
      </p:sp>
    </p:spTree>
    <p:extLst>
      <p:ext uri="{BB962C8B-B14F-4D97-AF65-F5344CB8AC3E}">
        <p14:creationId xmlns:p14="http://schemas.microsoft.com/office/powerpoint/2010/main" val="10581738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Разработка IT-систем и ПО</a:t>
            </a:r>
            <a:br>
              <a:rPr lang="ru-RU" b="1" dirty="0"/>
            </a:br>
            <a:endParaRPr lang="ru-RU" dirty="0"/>
          </a:p>
        </p:txBody>
      </p:sp>
      <p:sp>
        <p:nvSpPr>
          <p:cNvPr id="3" name="Объект 2"/>
          <p:cNvSpPr>
            <a:spLocks noGrp="1"/>
          </p:cNvSpPr>
          <p:nvPr>
            <p:ph idx="1"/>
          </p:nvPr>
        </p:nvSpPr>
        <p:spPr/>
        <p:txBody>
          <a:bodyPr>
            <a:noAutofit/>
          </a:bodyPr>
          <a:lstStyle/>
          <a:p>
            <a:pPr marL="0" indent="0" algn="just">
              <a:buNone/>
            </a:pPr>
            <a:r>
              <a:rPr lang="ru-RU" sz="1800" dirty="0" smtClean="0"/>
              <a:t>● </a:t>
            </a:r>
            <a:r>
              <a:rPr lang="ru-RU" sz="1800" b="1" dirty="0"/>
              <a:t>Разработка и запуск ПО и сервисов. </a:t>
            </a:r>
            <a:r>
              <a:rPr lang="ru-RU" sz="1800" dirty="0"/>
              <a:t>Облачные решения для разработки используют компании с собственными онлайн-сервисами и мобильными приложениями. Программисты и </a:t>
            </a:r>
            <a:r>
              <a:rPr lang="ru-RU" sz="1800" dirty="0" err="1"/>
              <a:t>тестировщики</a:t>
            </a:r>
            <a:r>
              <a:rPr lang="ru-RU" sz="1800" dirty="0"/>
              <a:t> могут вносить правки и хранить код, не скачивая всё на свой компьютер. </a:t>
            </a:r>
            <a:endParaRPr lang="ru-RU" sz="1800" dirty="0" smtClean="0"/>
          </a:p>
          <a:p>
            <a:pPr marL="0" indent="0" algn="just">
              <a:buNone/>
            </a:pPr>
            <a:r>
              <a:rPr lang="ru-RU" sz="1800" dirty="0" smtClean="0"/>
              <a:t>Разработкой </a:t>
            </a:r>
            <a:r>
              <a:rPr lang="ru-RU" sz="1800" dirty="0"/>
              <a:t>ПО и сервисов, например, занимаются </a:t>
            </a:r>
            <a:r>
              <a:rPr lang="ru-RU" sz="1800" dirty="0" err="1"/>
              <a:t>DigitalOcean</a:t>
            </a:r>
            <a:r>
              <a:rPr lang="ru-RU" sz="1800" dirty="0"/>
              <a:t>, </a:t>
            </a:r>
            <a:r>
              <a:rPr lang="ru-RU" sz="1800" dirty="0" err="1"/>
              <a:t>Microsoft</a:t>
            </a:r>
            <a:r>
              <a:rPr lang="ru-RU" sz="1800" dirty="0"/>
              <a:t> </a:t>
            </a:r>
            <a:r>
              <a:rPr lang="ru-RU" sz="1800" dirty="0" err="1"/>
              <a:t>Azure</a:t>
            </a:r>
            <a:r>
              <a:rPr lang="ru-RU" sz="1800" dirty="0"/>
              <a:t>, AWS </a:t>
            </a:r>
            <a:r>
              <a:rPr lang="ru-RU" sz="1800" dirty="0" err="1"/>
              <a:t>Amplify</a:t>
            </a:r>
            <a:r>
              <a:rPr lang="ru-RU" sz="1800" dirty="0"/>
              <a:t>, </a:t>
            </a:r>
            <a:r>
              <a:rPr lang="ru-RU" sz="1800" dirty="0" err="1"/>
              <a:t>Google</a:t>
            </a:r>
            <a:r>
              <a:rPr lang="ru-RU" sz="1800" dirty="0"/>
              <a:t> </a:t>
            </a:r>
            <a:r>
              <a:rPr lang="ru-RU" sz="1800" dirty="0" err="1"/>
              <a:t>Firebase</a:t>
            </a:r>
            <a:r>
              <a:rPr lang="ru-RU" sz="1800" dirty="0" smtClean="0"/>
              <a:t>.</a:t>
            </a:r>
          </a:p>
          <a:p>
            <a:pPr marL="0" indent="0" algn="just">
              <a:buNone/>
            </a:pPr>
            <a:r>
              <a:rPr lang="ru-RU" sz="1800" dirty="0"/>
              <a:t/>
            </a:r>
            <a:br>
              <a:rPr lang="ru-RU" sz="1800" dirty="0"/>
            </a:br>
            <a:r>
              <a:rPr lang="ru-RU" sz="1800" dirty="0" smtClean="0"/>
              <a:t>● </a:t>
            </a:r>
            <a:r>
              <a:rPr lang="ru-RU" sz="1800" b="1" dirty="0"/>
              <a:t>Виртуальная машина.</a:t>
            </a:r>
            <a:r>
              <a:rPr lang="ru-RU" sz="1800" dirty="0"/>
              <a:t> Это виртуальный компьютер со своей ОС и программами, который устанавливается на физическое устройство и использует часть его мощностей. Это выглядит как приложение с настраиваемыми характеристиками</a:t>
            </a:r>
            <a:r>
              <a:rPr lang="ru-RU" sz="1800" dirty="0" smtClean="0"/>
              <a:t>.</a:t>
            </a:r>
          </a:p>
          <a:p>
            <a:pPr marL="0" indent="0" algn="just">
              <a:buNone/>
            </a:pPr>
            <a:r>
              <a:rPr lang="ru-RU" sz="1800" dirty="0"/>
              <a:t/>
            </a:r>
            <a:br>
              <a:rPr lang="ru-RU" sz="1800" dirty="0"/>
            </a:br>
            <a:r>
              <a:rPr lang="ru-RU" sz="1800" dirty="0"/>
              <a:t>Данные автоматически копируются на другие виртуальные хранилища, которые подключатся при сбое. Даже если повредить жёсткий диск компьютера, на котором установлена виртуальная машина, её содержимое останется целым. И наоборот — если данные на виртуальной машине заразятся вирусом, содержимое физического компьютера будет в безопасности</a:t>
            </a:r>
            <a:r>
              <a:rPr lang="ru-RU" sz="1800" dirty="0" smtClean="0"/>
              <a:t>.</a:t>
            </a:r>
          </a:p>
          <a:p>
            <a:pPr marL="0" indent="0" algn="just">
              <a:buNone/>
            </a:pPr>
            <a:r>
              <a:rPr lang="ru-RU" sz="1800" dirty="0"/>
              <a:t/>
            </a:r>
            <a:br>
              <a:rPr lang="ru-RU" sz="1800" dirty="0"/>
            </a:br>
            <a:endParaRPr lang="ru-RU" sz="1800" dirty="0"/>
          </a:p>
          <a:p>
            <a:endParaRPr lang="ru-RU" sz="1800" dirty="0"/>
          </a:p>
        </p:txBody>
      </p:sp>
    </p:spTree>
    <p:extLst>
      <p:ext uri="{BB962C8B-B14F-4D97-AF65-F5344CB8AC3E}">
        <p14:creationId xmlns:p14="http://schemas.microsoft.com/office/powerpoint/2010/main" val="34259859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Облачные технологии для хранения. </a:t>
            </a:r>
            <a:endParaRPr lang="ru-RU" dirty="0"/>
          </a:p>
        </p:txBody>
      </p:sp>
      <p:sp>
        <p:nvSpPr>
          <p:cNvPr id="3" name="Объект 2"/>
          <p:cNvSpPr>
            <a:spLocks noGrp="1"/>
          </p:cNvSpPr>
          <p:nvPr>
            <p:ph idx="1"/>
          </p:nvPr>
        </p:nvSpPr>
        <p:spPr>
          <a:xfrm>
            <a:off x="467544" y="1412776"/>
            <a:ext cx="8229600" cy="4525963"/>
          </a:xfrm>
        </p:spPr>
        <p:txBody>
          <a:bodyPr>
            <a:normAutofit/>
          </a:bodyPr>
          <a:lstStyle/>
          <a:p>
            <a:r>
              <a:rPr lang="ru-RU" sz="1600" dirty="0" smtClean="0"/>
              <a:t>Компании </a:t>
            </a:r>
            <a:r>
              <a:rPr lang="ru-RU" sz="1600" dirty="0"/>
              <a:t>арендуют в облаке обычные или управляемые базы данных в комплекте с комплексным сервисом со стороны провайдера. В него входят настройка, управление и обновление сайтов и приложений. Компания может хранить любой объём данных, автоматически расширяя хранилище при необходимости. </a:t>
            </a:r>
            <a:r>
              <a:rPr lang="ru-RU" sz="1600" dirty="0"/>
              <a:t/>
            </a:r>
            <a:br>
              <a:rPr lang="ru-RU" sz="1600" dirty="0"/>
            </a:br>
            <a:r>
              <a:rPr lang="ru-RU" sz="1600" dirty="0" smtClean="0"/>
              <a:t>Например</a:t>
            </a:r>
            <a:r>
              <a:rPr lang="ru-RU" sz="1600" dirty="0"/>
              <a:t>, можно арендовать облачные базы данных </a:t>
            </a:r>
            <a:r>
              <a:rPr lang="ru-RU" sz="1600" dirty="0" err="1"/>
              <a:t>Amazon</a:t>
            </a:r>
            <a:r>
              <a:rPr lang="ru-RU" sz="1600" dirty="0"/>
              <a:t> RDS, </a:t>
            </a:r>
            <a:r>
              <a:rPr lang="ru-RU" sz="1600" dirty="0" err="1"/>
              <a:t>Yandex</a:t>
            </a:r>
            <a:r>
              <a:rPr lang="ru-RU" sz="1600" dirty="0"/>
              <a:t> </a:t>
            </a:r>
            <a:r>
              <a:rPr lang="ru-RU" sz="1600" dirty="0" err="1"/>
              <a:t>Managed</a:t>
            </a:r>
            <a:r>
              <a:rPr lang="ru-RU" sz="1600" dirty="0"/>
              <a:t> </a:t>
            </a:r>
            <a:r>
              <a:rPr lang="ru-RU" sz="1600" dirty="0" err="1"/>
              <a:t>Service</a:t>
            </a:r>
            <a:r>
              <a:rPr lang="ru-RU" sz="1600" dirty="0"/>
              <a:t> </a:t>
            </a:r>
            <a:r>
              <a:rPr lang="ru-RU" sz="1600" dirty="0" err="1"/>
              <a:t>for</a:t>
            </a:r>
            <a:r>
              <a:rPr lang="ru-RU" sz="1600" dirty="0"/>
              <a:t> </a:t>
            </a:r>
            <a:r>
              <a:rPr lang="ru-RU" sz="1600" dirty="0" err="1"/>
              <a:t>MySQL</a:t>
            </a:r>
            <a:r>
              <a:rPr lang="ru-RU" sz="1600" dirty="0"/>
              <a:t>, облачные хранилища </a:t>
            </a:r>
            <a:r>
              <a:rPr lang="ru-RU" sz="1600" dirty="0" err="1"/>
              <a:t>Azure</a:t>
            </a:r>
            <a:r>
              <a:rPr lang="ru-RU" sz="1600" dirty="0"/>
              <a:t>.</a:t>
            </a:r>
            <a:endParaRPr lang="ru-RU" sz="1600" dirty="0"/>
          </a:p>
        </p:txBody>
      </p:sp>
      <p:pic>
        <p:nvPicPr>
          <p:cNvPr id="7170" name="Picture 2" descr="https://avatars.mds.yandex.net/get-lpc/1520633/87e1d0b9-77ee-47a4-b430-e995fe61890c/width_1280_q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5012" y="2924944"/>
            <a:ext cx="5388897" cy="3410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08655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548680"/>
            <a:ext cx="8229600" cy="4525963"/>
          </a:xfrm>
        </p:spPr>
        <p:txBody>
          <a:bodyPr>
            <a:noAutofit/>
          </a:bodyPr>
          <a:lstStyle/>
          <a:p>
            <a:r>
              <a:rPr lang="ru-RU" sz="1800" b="1" dirty="0"/>
              <a:t>CRM</a:t>
            </a:r>
            <a:r>
              <a:rPr lang="ru-RU" sz="1800" dirty="0"/>
              <a:t>. В CRM хранится информация о продуктах, клиентах, договорах, оплатах. С её помощью запускают рассылки и обрабатывают документы. Выгрузить данные из облачной CRM и предоставить к ним разный уровень доступа для сотрудников можно даже со смартфона.</a:t>
            </a:r>
            <a:r>
              <a:rPr lang="ru-RU" sz="1800" dirty="0"/>
              <a:t/>
            </a:r>
            <a:br>
              <a:rPr lang="ru-RU" sz="1800" dirty="0"/>
            </a:br>
            <a:r>
              <a:rPr lang="ru-RU" sz="1800" dirty="0"/>
              <a:t/>
            </a:r>
            <a:br>
              <a:rPr lang="ru-RU" sz="1800" dirty="0"/>
            </a:br>
            <a:r>
              <a:rPr lang="ru-RU" sz="1800" dirty="0"/>
              <a:t>Примеры: </a:t>
            </a:r>
            <a:r>
              <a:rPr lang="ru-RU" sz="1800" dirty="0" err="1"/>
              <a:t>Zendesk</a:t>
            </a:r>
            <a:r>
              <a:rPr lang="ru-RU" sz="1800" dirty="0"/>
              <a:t>, </a:t>
            </a:r>
            <a:r>
              <a:rPr lang="ru-RU" sz="1800" dirty="0" err="1"/>
              <a:t>amoCRM</a:t>
            </a:r>
            <a:r>
              <a:rPr lang="ru-RU" sz="1800" dirty="0"/>
              <a:t>, SAP, </a:t>
            </a:r>
            <a:r>
              <a:rPr lang="ru-RU" sz="1800" dirty="0" err="1"/>
              <a:t>Keeper</a:t>
            </a:r>
            <a:r>
              <a:rPr lang="ru-RU" sz="1800" dirty="0"/>
              <a:t>.</a:t>
            </a:r>
            <a:r>
              <a:rPr lang="ru-RU" sz="1800" dirty="0"/>
              <a:t/>
            </a:r>
            <a:br>
              <a:rPr lang="ru-RU" sz="1800" dirty="0"/>
            </a:br>
            <a:r>
              <a:rPr lang="ru-RU" sz="1800" dirty="0"/>
              <a:t/>
            </a:r>
            <a:br>
              <a:rPr lang="ru-RU" sz="1800" dirty="0"/>
            </a:br>
            <a:r>
              <a:rPr lang="ru-RU" sz="1800" dirty="0"/>
              <a:t>● </a:t>
            </a:r>
            <a:r>
              <a:rPr lang="ru-RU" sz="1800" b="1" dirty="0"/>
              <a:t>Серверные решения</a:t>
            </a:r>
            <a:r>
              <a:rPr lang="ru-RU" sz="1800" dirty="0"/>
              <a:t>. Иногда для запуска проекта требуется большой объём вычислений. Например, выгрузить сотни видеороликов из </a:t>
            </a:r>
            <a:r>
              <a:rPr lang="ru-RU" sz="1800" dirty="0" err="1"/>
              <a:t>видеоредактора</a:t>
            </a:r>
            <a:r>
              <a:rPr lang="ru-RU" sz="1800" dirty="0"/>
              <a:t> в нужном формате. У небольшой студии с обычным сервером на это уйдут недели. А если на сутки подключить облачный сервер, загрузка займёт один час. </a:t>
            </a:r>
            <a:r>
              <a:rPr lang="ru-RU" sz="1800" dirty="0"/>
              <a:t/>
            </a:r>
            <a:br>
              <a:rPr lang="ru-RU" sz="1800" dirty="0"/>
            </a:br>
            <a:r>
              <a:rPr lang="ru-RU" sz="1800" dirty="0"/>
              <a:t/>
            </a:r>
            <a:br>
              <a:rPr lang="ru-RU" sz="1800" dirty="0"/>
            </a:br>
            <a:r>
              <a:rPr lang="ru-RU" sz="1800" dirty="0"/>
              <a:t>Примеры: </a:t>
            </a:r>
            <a:r>
              <a:rPr lang="ru-RU" sz="1800" dirty="0" err="1"/>
              <a:t>Windows</a:t>
            </a:r>
            <a:r>
              <a:rPr lang="ru-RU" sz="1800" dirty="0"/>
              <a:t> </a:t>
            </a:r>
            <a:r>
              <a:rPr lang="ru-RU" sz="1800" dirty="0" err="1"/>
              <a:t>Server</a:t>
            </a:r>
            <a:r>
              <a:rPr lang="ru-RU" sz="1800" dirty="0"/>
              <a:t> </a:t>
            </a:r>
            <a:r>
              <a:rPr lang="ru-RU" sz="1800" dirty="0" err="1"/>
              <a:t>on</a:t>
            </a:r>
            <a:r>
              <a:rPr lang="ru-RU" sz="1800" dirty="0"/>
              <a:t> </a:t>
            </a:r>
            <a:r>
              <a:rPr lang="ru-RU" sz="1800" dirty="0" err="1"/>
              <a:t>Azure</a:t>
            </a:r>
            <a:r>
              <a:rPr lang="ru-RU" sz="1800" dirty="0"/>
              <a:t>, AWS </a:t>
            </a:r>
            <a:r>
              <a:rPr lang="ru-RU" sz="1800" dirty="0" err="1"/>
              <a:t>Cloud</a:t>
            </a:r>
            <a:r>
              <a:rPr lang="ru-RU" sz="1800" dirty="0"/>
              <a:t> </a:t>
            </a:r>
            <a:r>
              <a:rPr lang="ru-RU" sz="1800" dirty="0" err="1"/>
              <a:t>Server</a:t>
            </a:r>
            <a:r>
              <a:rPr lang="ru-RU" sz="1800" dirty="0"/>
              <a:t>.</a:t>
            </a:r>
            <a:r>
              <a:rPr lang="ru-RU" sz="1800" dirty="0"/>
              <a:t/>
            </a:r>
            <a:br>
              <a:rPr lang="ru-RU" sz="1800" dirty="0"/>
            </a:br>
            <a:r>
              <a:rPr lang="ru-RU" sz="1800" dirty="0"/>
              <a:t/>
            </a:r>
            <a:br>
              <a:rPr lang="ru-RU" sz="1800" dirty="0"/>
            </a:br>
            <a:r>
              <a:rPr lang="ru-RU" sz="1800" dirty="0"/>
              <a:t>● </a:t>
            </a:r>
            <a:r>
              <a:rPr lang="ru-RU" sz="1800" b="1" dirty="0" err="1"/>
              <a:t>Бессерверные</a:t>
            </a:r>
            <a:r>
              <a:rPr lang="ru-RU" sz="1800" b="1" dirty="0"/>
              <a:t> вычисления (</a:t>
            </a:r>
            <a:r>
              <a:rPr lang="ru-RU" sz="1800" b="1" dirty="0" err="1"/>
              <a:t>Serverless</a:t>
            </a:r>
            <a:r>
              <a:rPr lang="ru-RU" sz="1800" b="1" dirty="0"/>
              <a:t>).</a:t>
            </a:r>
            <a:r>
              <a:rPr lang="ru-RU" sz="1800" dirty="0"/>
              <a:t> Это облачные сервисы, которые берут плату не за целый сервер, а только за использованный объём данных и вычислений. Ими пользуются, чтобы хранить большие массивы данных, к которым обращаются нечасто или запрашивают один-два файла в день. Если арендовать для этого целый сервер, затраты на облако не окупятся. </a:t>
            </a:r>
            <a:r>
              <a:rPr lang="ru-RU" sz="1800" dirty="0"/>
              <a:t/>
            </a:r>
            <a:br>
              <a:rPr lang="ru-RU" sz="1800" dirty="0"/>
            </a:br>
            <a:r>
              <a:rPr lang="ru-RU" sz="1800" dirty="0"/>
              <a:t/>
            </a:r>
            <a:br>
              <a:rPr lang="ru-RU" sz="1800" dirty="0"/>
            </a:br>
            <a:r>
              <a:rPr lang="ru-RU" sz="1800" dirty="0"/>
              <a:t>Примеры: AWS </a:t>
            </a:r>
            <a:r>
              <a:rPr lang="ru-RU" sz="1800" dirty="0" err="1"/>
              <a:t>Lambda</a:t>
            </a:r>
            <a:r>
              <a:rPr lang="ru-RU" sz="1800" dirty="0"/>
              <a:t>, </a:t>
            </a:r>
            <a:r>
              <a:rPr lang="ru-RU" sz="1800" dirty="0" err="1"/>
              <a:t>Azure</a:t>
            </a:r>
            <a:r>
              <a:rPr lang="ru-RU" sz="1800" dirty="0"/>
              <a:t> </a:t>
            </a:r>
            <a:r>
              <a:rPr lang="ru-RU" sz="1800" dirty="0" err="1"/>
              <a:t>Functions</a:t>
            </a:r>
            <a:r>
              <a:rPr lang="ru-RU" sz="1800" dirty="0"/>
              <a:t>.</a:t>
            </a:r>
            <a:endParaRPr lang="ru-RU" sz="1800" dirty="0"/>
          </a:p>
        </p:txBody>
      </p:sp>
    </p:spTree>
    <p:extLst>
      <p:ext uri="{BB962C8B-B14F-4D97-AF65-F5344CB8AC3E}">
        <p14:creationId xmlns:p14="http://schemas.microsoft.com/office/powerpoint/2010/main" val="22568093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980728"/>
            <a:ext cx="8229600" cy="4525963"/>
          </a:xfrm>
        </p:spPr>
        <p:txBody>
          <a:bodyPr>
            <a:normAutofit fontScale="62500" lnSpcReduction="20000"/>
          </a:bodyPr>
          <a:lstStyle/>
          <a:p>
            <a:pPr marL="0" indent="0" algn="just">
              <a:buNone/>
            </a:pPr>
            <a:r>
              <a:rPr lang="ru-RU" b="1" dirty="0"/>
              <a:t>Аналитика данных и </a:t>
            </a:r>
            <a:r>
              <a:rPr lang="ru-RU" b="1" dirty="0" err="1"/>
              <a:t>Data</a:t>
            </a:r>
            <a:r>
              <a:rPr lang="ru-RU" b="1" dirty="0"/>
              <a:t> </a:t>
            </a:r>
            <a:r>
              <a:rPr lang="ru-RU" b="1" dirty="0" err="1"/>
              <a:t>Science</a:t>
            </a:r>
            <a:r>
              <a:rPr lang="ru-RU" b="1" dirty="0"/>
              <a:t>.</a:t>
            </a:r>
            <a:r>
              <a:rPr lang="ru-RU" dirty="0"/>
              <a:t> При помощи облачных сервисов арендуют мощности и готовые модели для машинного обучения. Например, чтобы обучить голосового робота принимать заказы по телефону и оплачивать только время его работы. Или обрабатывать большие данные при помощи алгоритмов на базе искусственного интеллекта. </a:t>
            </a:r>
            <a:br>
              <a:rPr lang="ru-RU" dirty="0"/>
            </a:br>
            <a:r>
              <a:rPr lang="ru-RU" dirty="0"/>
              <a:t/>
            </a:r>
            <a:br>
              <a:rPr lang="ru-RU" dirty="0"/>
            </a:br>
            <a:r>
              <a:rPr lang="ru-RU" dirty="0"/>
              <a:t>Пример: </a:t>
            </a:r>
            <a:r>
              <a:rPr lang="ru-RU" dirty="0" err="1"/>
              <a:t>Google</a:t>
            </a:r>
            <a:r>
              <a:rPr lang="ru-RU" dirty="0"/>
              <a:t> </a:t>
            </a:r>
            <a:r>
              <a:rPr lang="ru-RU" dirty="0" err="1"/>
              <a:t>Cloud</a:t>
            </a:r>
            <a:r>
              <a:rPr lang="ru-RU" dirty="0"/>
              <a:t> AI</a:t>
            </a:r>
            <a:r>
              <a:rPr lang="ru-RU" dirty="0" smtClean="0"/>
              <a:t>.</a:t>
            </a:r>
          </a:p>
          <a:p>
            <a:pPr marL="0" indent="0" algn="just">
              <a:buNone/>
            </a:pPr>
            <a:r>
              <a:rPr lang="ru-RU" dirty="0" smtClean="0"/>
              <a:t> </a:t>
            </a:r>
            <a:r>
              <a:rPr lang="ru-RU" dirty="0"/>
              <a:t/>
            </a:r>
            <a:br>
              <a:rPr lang="ru-RU" dirty="0"/>
            </a:br>
            <a:endParaRPr lang="ru-RU" dirty="0"/>
          </a:p>
          <a:p>
            <a:pPr marL="0" indent="0" algn="just">
              <a:buNone/>
            </a:pPr>
            <a:r>
              <a:rPr lang="ru-RU" b="1" dirty="0"/>
              <a:t>Интернет вещей</a:t>
            </a:r>
          </a:p>
          <a:p>
            <a:pPr marL="0" indent="0" algn="just">
              <a:buNone/>
            </a:pPr>
            <a:r>
              <a:rPr lang="ru-RU" dirty="0"/>
              <a:t>Облачные технологии позволяют подключать умные устройства и целые системы, управлять ими и собирать данные без дорогостоящего оборудования и ПО. Например, чтобы автоматически регулировать температуру, освещение и работу электроприборов на производстве. Или отслеживать маршруты и расход топлива при доставке грузов.</a:t>
            </a:r>
          </a:p>
          <a:p>
            <a:pPr marL="0" indent="0" algn="just">
              <a:buNone/>
            </a:pPr>
            <a:r>
              <a:rPr lang="ru-RU" dirty="0"/>
              <a:t>Пример: AWS </a:t>
            </a:r>
            <a:r>
              <a:rPr lang="ru-RU" dirty="0" err="1"/>
              <a:t>IoT</a:t>
            </a:r>
            <a:r>
              <a:rPr lang="ru-RU" dirty="0"/>
              <a:t>.</a:t>
            </a:r>
          </a:p>
          <a:p>
            <a:pPr marL="0" indent="0" algn="just">
              <a:buNone/>
            </a:pPr>
            <a:endParaRPr lang="ru-RU" dirty="0"/>
          </a:p>
        </p:txBody>
      </p:sp>
    </p:spTree>
    <p:extLst>
      <p:ext uri="{BB962C8B-B14F-4D97-AF65-F5344CB8AC3E}">
        <p14:creationId xmlns:p14="http://schemas.microsoft.com/office/powerpoint/2010/main" val="34769814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Развитие облачных технологий</a:t>
            </a:r>
            <a:br>
              <a:rPr lang="ru-RU" b="1" dirty="0"/>
            </a:br>
            <a:endParaRPr lang="ru-RU" dirty="0"/>
          </a:p>
        </p:txBody>
      </p:sp>
      <p:sp>
        <p:nvSpPr>
          <p:cNvPr id="3" name="Объект 2"/>
          <p:cNvSpPr>
            <a:spLocks noGrp="1"/>
          </p:cNvSpPr>
          <p:nvPr>
            <p:ph idx="1"/>
          </p:nvPr>
        </p:nvSpPr>
        <p:spPr>
          <a:xfrm>
            <a:off x="467544" y="836712"/>
            <a:ext cx="8229600" cy="4525963"/>
          </a:xfrm>
        </p:spPr>
        <p:txBody>
          <a:bodyPr>
            <a:noAutofit/>
          </a:bodyPr>
          <a:lstStyle/>
          <a:p>
            <a:r>
              <a:rPr lang="ru-RU" sz="1600" dirty="0"/>
              <a:t>Вот главные тренды, которые определяют будущее облаков.</a:t>
            </a:r>
          </a:p>
          <a:p>
            <a:r>
              <a:rPr lang="ru-RU" sz="1600" b="1" dirty="0"/>
              <a:t>Появляется больше готовых решений в рамках </a:t>
            </a:r>
            <a:r>
              <a:rPr lang="ru-RU" sz="1600" b="1" dirty="0" err="1"/>
              <a:t>IaaS</a:t>
            </a:r>
            <a:r>
              <a:rPr lang="ru-RU" sz="1600" b="1" dirty="0"/>
              <a:t> и </a:t>
            </a:r>
            <a:r>
              <a:rPr lang="ru-RU" sz="1600" b="1" dirty="0" err="1"/>
              <a:t>PaaS</a:t>
            </a:r>
            <a:r>
              <a:rPr lang="ru-RU" sz="1600" dirty="0"/>
              <a:t>, когда можно развернуть в облаке всё необходимое для малой или средней компании. Например, запустить готовый интернет-магазин на 1С-Битрикс.</a:t>
            </a:r>
          </a:p>
          <a:p>
            <a:r>
              <a:rPr lang="ru-RU" sz="1600" b="1" dirty="0"/>
              <a:t>Большие перспективы облачных технологий в области науки и медицины.</a:t>
            </a:r>
            <a:r>
              <a:rPr lang="ru-RU" sz="1600" dirty="0"/>
              <a:t> В этих сферах особенно востребованы масштабные вычисления — в рамках международных исследовательских проектов и работы с большими данными. Например, когда в пандемию лабораториям приходилось вместо 100 тестов в день делать 10 тыс., облачные серверы помогли справиться с нагрузкой и избежать </a:t>
            </a:r>
            <a:r>
              <a:rPr lang="ru-RU" sz="1600" dirty="0" err="1"/>
              <a:t>сбоёв</a:t>
            </a:r>
            <a:r>
              <a:rPr lang="ru-RU" sz="1600" dirty="0"/>
              <a:t>.</a:t>
            </a:r>
          </a:p>
          <a:p>
            <a:r>
              <a:rPr lang="ru-RU" sz="1600" b="1" dirty="0"/>
              <a:t>В бизнесе растёт популярность гибридных и </a:t>
            </a:r>
            <a:r>
              <a:rPr lang="ru-RU" sz="1600" b="1" dirty="0" err="1"/>
              <a:t>мультиоблаков</a:t>
            </a:r>
            <a:r>
              <a:rPr lang="ru-RU" sz="1600" dirty="0"/>
              <a:t>, когда компания использует ресурсы нескольких облачных провайдеров. При этом критически важные базы данных компании предпочитают хранить на собственных серверах.</a:t>
            </a:r>
          </a:p>
          <a:p>
            <a:r>
              <a:rPr lang="ru-RU" sz="1600" b="1" dirty="0"/>
              <a:t>Развиваются </a:t>
            </a:r>
            <a:r>
              <a:rPr lang="ru-RU" sz="1600" b="1" dirty="0" err="1"/>
              <a:t>бессерверные</a:t>
            </a:r>
            <a:r>
              <a:rPr lang="ru-RU" sz="1600" b="1" dirty="0"/>
              <a:t> облака.</a:t>
            </a:r>
            <a:r>
              <a:rPr lang="ru-RU" sz="1600" dirty="0"/>
              <a:t> С их помощью пользователи запускают программы и сайты в облаке без привязки к конкретному серверу.</a:t>
            </a:r>
          </a:p>
          <a:p>
            <a:r>
              <a:rPr lang="ru-RU" sz="1600" b="1" dirty="0"/>
              <a:t>Облачные провайдеры заботятся о </a:t>
            </a:r>
            <a:r>
              <a:rPr lang="ru-RU" sz="1600" b="1" dirty="0" err="1"/>
              <a:t>кибербезопасности</a:t>
            </a:r>
            <a:r>
              <a:rPr lang="ru-RU" sz="1600" b="1" dirty="0"/>
              <a:t>. </a:t>
            </a:r>
            <a:r>
              <a:rPr lang="ru-RU" sz="1600" dirty="0"/>
              <a:t>Всё больше внимания уделяется защите данных, клиентам предоставляют услуги шифрования информации, распределённый доступ и автоматическое резервное копирование.</a:t>
            </a:r>
          </a:p>
          <a:p>
            <a:r>
              <a:rPr lang="ru-RU" sz="1600" b="1" dirty="0"/>
              <a:t>Развивается ответственное энергопотребление.</a:t>
            </a:r>
            <a:r>
              <a:rPr lang="ru-RU" sz="1600" dirty="0"/>
              <a:t> Чтобы сократить углеродный след из-за огромных </a:t>
            </a:r>
            <a:r>
              <a:rPr lang="ru-RU" sz="1600" dirty="0" err="1"/>
              <a:t>энергозатрат</a:t>
            </a:r>
            <a:r>
              <a:rPr lang="ru-RU" sz="1600" dirty="0"/>
              <a:t>, облачные провайдеры запускают дата-центры, которые работают на возобновляемых ресурсах.</a:t>
            </a:r>
          </a:p>
          <a:p>
            <a:r>
              <a:rPr lang="ru-RU" sz="1600" b="1" dirty="0"/>
              <a:t>Нагрузка масштабируется и распределяется автоматически. </a:t>
            </a:r>
            <a:r>
              <a:rPr lang="ru-RU" sz="1600" dirty="0"/>
              <a:t>Раньше сайт обновлялся раз в неделю или даже месяц. Сейчас благодаря облачным сервисам это происходит автоматически, по мере необходимости.</a:t>
            </a:r>
          </a:p>
          <a:p>
            <a:endParaRPr lang="ru-RU" sz="1600" dirty="0"/>
          </a:p>
        </p:txBody>
      </p:sp>
    </p:spTree>
    <p:extLst>
      <p:ext uri="{BB962C8B-B14F-4D97-AF65-F5344CB8AC3E}">
        <p14:creationId xmlns:p14="http://schemas.microsoft.com/office/powerpoint/2010/main" val="11615005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player.myshared.ru/76/1376182/slides/slide_38.jpg"/>
          <p:cNvPicPr>
            <a:picLocks noChangeAspect="1" noChangeArrowheads="1"/>
          </p:cNvPicPr>
          <p:nvPr/>
        </p:nvPicPr>
        <p:blipFill rotWithShape="1">
          <a:blip r:embed="rId2">
            <a:extLst>
              <a:ext uri="{28A0092B-C50C-407E-A947-70E740481C1C}">
                <a14:useLocalDpi xmlns:a14="http://schemas.microsoft.com/office/drawing/2010/main" val="0"/>
              </a:ext>
            </a:extLst>
          </a:blip>
          <a:srcRect b="10767"/>
          <a:stretch/>
        </p:blipFill>
        <p:spPr bwMode="auto">
          <a:xfrm>
            <a:off x="755576" y="548680"/>
            <a:ext cx="7620000" cy="5099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981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21942" t="32144" r="19495" b="18426"/>
          <a:stretch/>
        </p:blipFill>
        <p:spPr bwMode="auto">
          <a:xfrm>
            <a:off x="971600" y="1484784"/>
            <a:ext cx="7140103" cy="3239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39124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player.myshared.ru/76/1376182/slides/slide_39.jpg"/>
          <p:cNvPicPr>
            <a:picLocks noChangeAspect="1" noChangeArrowheads="1"/>
          </p:cNvPicPr>
          <p:nvPr/>
        </p:nvPicPr>
        <p:blipFill rotWithShape="1">
          <a:blip r:embed="rId2">
            <a:extLst>
              <a:ext uri="{28A0092B-C50C-407E-A947-70E740481C1C}">
                <a14:useLocalDpi xmlns:a14="http://schemas.microsoft.com/office/drawing/2010/main" val="0"/>
              </a:ext>
            </a:extLst>
          </a:blip>
          <a:srcRect b="11194"/>
          <a:stretch/>
        </p:blipFill>
        <p:spPr bwMode="auto">
          <a:xfrm>
            <a:off x="827584" y="620688"/>
            <a:ext cx="7620000" cy="5075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3738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Применение облачных технологий в бухгалтерии</a:t>
            </a:r>
            <a:br>
              <a:rPr lang="ru-RU" b="1" dirty="0"/>
            </a:br>
            <a:endParaRPr lang="ru-RU" dirty="0"/>
          </a:p>
        </p:txBody>
      </p:sp>
      <p:sp>
        <p:nvSpPr>
          <p:cNvPr id="3" name="Объект 2"/>
          <p:cNvSpPr>
            <a:spLocks noGrp="1"/>
          </p:cNvSpPr>
          <p:nvPr>
            <p:ph idx="1"/>
          </p:nvPr>
        </p:nvSpPr>
        <p:spPr/>
        <p:txBody>
          <a:bodyPr>
            <a:normAutofit fontScale="55000" lnSpcReduction="20000"/>
          </a:bodyPr>
          <a:lstStyle/>
          <a:p>
            <a:pPr algn="just" fontAlgn="t"/>
            <a:r>
              <a:rPr lang="ru-RU" dirty="0"/>
              <a:t>Приложения для ведения бухгалтерского учета и управления финансами стоят на третьем месте по популярности среди облачных сервисов для малого бизнеса. На их долю приходится 6,9 % от общего спроса</a:t>
            </a:r>
            <a:r>
              <a:rPr lang="ru-RU" i="1" baseline="30000" dirty="0"/>
              <a:t>[14]</a:t>
            </a:r>
            <a:r>
              <a:rPr lang="ru-RU" dirty="0"/>
              <a:t>. Летом 2011 года компания 1C встроила облачный функционал в свою программу «1C: Предприятие 8.2», а меньше чем через год на сайте 1СFresh стали доступны облачные сервисы «1C: Управление небольшой фирмой», «1C: Бухгалтерия 8» и другие</a:t>
            </a:r>
            <a:r>
              <a:rPr lang="ru-RU" i="1" baseline="30000" dirty="0"/>
              <a:t>[15]</a:t>
            </a:r>
            <a:r>
              <a:rPr lang="ru-RU" dirty="0"/>
              <a:t>. Компании, которые на них перешли, решили таким образом проблему устаревания «железа» и сопутствующих сбоев в работе коробочных решений. Упростилась синхронизация работы компаний, имеющих несколько офисов</a:t>
            </a:r>
            <a:r>
              <a:rPr lang="ru-RU" i="1" baseline="30000" dirty="0"/>
              <a:t>[16]</a:t>
            </a:r>
            <a:r>
              <a:rPr lang="ru-RU" dirty="0"/>
              <a:t>.</a:t>
            </a:r>
          </a:p>
          <a:p>
            <a:pPr algn="just" fontAlgn="t"/>
            <a:r>
              <a:rPr lang="ru-RU" dirty="0"/>
              <a:t>Если новое «железо» стоит сотни тысяч рублей, требует затрат на последующее обновление и на содержание серверного помещения, абонентская плата за облачный бухгалтерский сервис лежит, как правило, в пределах 5–10 тысяч рублей в месяц. Предприниматели отмечают такие несомненные </a:t>
            </a:r>
            <a:r>
              <a:rPr lang="ru-RU" b="1" i="1" dirty="0"/>
              <a:t>плюсы онлайн-бухгалтерии</a:t>
            </a:r>
            <a:r>
              <a:rPr lang="ru-RU" dirty="0"/>
              <a:t>, как отсутствие привязки к рабочему месту, своевременное автоматическое информирование бухгалтера об изменениях в законодательстве, легкость управления программами и экономия места на жестких дисках</a:t>
            </a:r>
            <a:r>
              <a:rPr lang="ru-RU" i="1" baseline="30000" dirty="0"/>
              <a:t>[1</a:t>
            </a:r>
            <a:endParaRPr lang="ru-RU" dirty="0"/>
          </a:p>
          <a:p>
            <a:pPr algn="just"/>
            <a:endParaRPr lang="ru-RU" dirty="0"/>
          </a:p>
        </p:txBody>
      </p:sp>
    </p:spTree>
    <p:extLst>
      <p:ext uri="{BB962C8B-B14F-4D97-AF65-F5344CB8AC3E}">
        <p14:creationId xmlns:p14="http://schemas.microsoft.com/office/powerpoint/2010/main" val="3603192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normAutofit fontScale="90000"/>
          </a:bodyPr>
          <a:lstStyle/>
          <a:p>
            <a:r>
              <a:rPr lang="ru-RU" b="1" dirty="0"/>
              <a:t>Облачные сервисы для учета товаров</a:t>
            </a:r>
            <a:br>
              <a:rPr lang="ru-RU" b="1" dirty="0"/>
            </a:br>
            <a:endParaRPr lang="ru-RU" dirty="0"/>
          </a:p>
        </p:txBody>
      </p:sp>
      <p:sp>
        <p:nvSpPr>
          <p:cNvPr id="3" name="Объект 2"/>
          <p:cNvSpPr>
            <a:spLocks noGrp="1"/>
          </p:cNvSpPr>
          <p:nvPr>
            <p:ph idx="1"/>
          </p:nvPr>
        </p:nvSpPr>
        <p:spPr/>
        <p:txBody>
          <a:bodyPr>
            <a:normAutofit fontScale="77500" lnSpcReduction="20000"/>
          </a:bodyPr>
          <a:lstStyle/>
          <a:p>
            <a:pPr algn="just"/>
            <a:r>
              <a:rPr lang="ru-RU" dirty="0"/>
              <a:t>Если «коробочные» складские программные продукты требуют времени на внедрение, интеграцию с бухгалтерскими программами, обучение сотрудников, то облачный сервис может быть освоен в день подключения. Такие сервисы сейчас востребованы всеми производственными и торговыми компаниями, имеющими склады, а их сотни тысяч, включая малый и средний бизнес. Только к одному из решений — «Мой склад» — подключено уже 2 000 000 клиентов. Функционал облачных сервисов позволяет автоматизировать работу склада и магазина, обмениваться данными с другими программами и сервисами, создавать отчеты о складских остатках.</a:t>
            </a:r>
            <a:endParaRPr lang="ru-RU" dirty="0"/>
          </a:p>
        </p:txBody>
      </p:sp>
    </p:spTree>
    <p:extLst>
      <p:ext uri="{BB962C8B-B14F-4D97-AF65-F5344CB8AC3E}">
        <p14:creationId xmlns:p14="http://schemas.microsoft.com/office/powerpoint/2010/main" val="132921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143000"/>
          </a:xfrm>
        </p:spPr>
        <p:txBody>
          <a:bodyPr>
            <a:normAutofit fontScale="90000"/>
          </a:bodyPr>
          <a:lstStyle/>
          <a:p>
            <a:r>
              <a:rPr lang="ru-RU" b="1" dirty="0"/>
              <a:t>Внедрение </a:t>
            </a:r>
            <a:r>
              <a:rPr lang="ru-RU" b="1" dirty="0" err="1"/>
              <a:t>SaaS</a:t>
            </a:r>
            <a:r>
              <a:rPr lang="ru-RU" b="1" dirty="0"/>
              <a:t> в расчетно-кассовую сферу: облачные кассы</a:t>
            </a:r>
            <a:br>
              <a:rPr lang="ru-RU" b="1" dirty="0"/>
            </a:br>
            <a:endParaRPr lang="ru-RU" dirty="0"/>
          </a:p>
        </p:txBody>
      </p:sp>
      <p:sp>
        <p:nvSpPr>
          <p:cNvPr id="3" name="Объект 2"/>
          <p:cNvSpPr>
            <a:spLocks noGrp="1"/>
          </p:cNvSpPr>
          <p:nvPr>
            <p:ph idx="1"/>
          </p:nvPr>
        </p:nvSpPr>
        <p:spPr/>
        <p:txBody>
          <a:bodyPr>
            <a:normAutofit fontScale="55000" lnSpcReduction="20000"/>
          </a:bodyPr>
          <a:lstStyle/>
          <a:p>
            <a:pPr algn="just" fontAlgn="t"/>
            <a:r>
              <a:rPr lang="ru-RU" dirty="0" smtClean="0"/>
              <a:t>Согласно </a:t>
            </a:r>
            <a:r>
              <a:rPr lang="ru-RU" dirty="0"/>
              <a:t>Федеральному закону от 22 мая 2003 года № 54-ФЗ «О применении контрольно-кассовой техники при осуществлении расчетов в Российской Федерации», все используемые для расчетов с покупателями кассовые аппараты должны иметь выход в интернет для передачи данных в Федеральную налоговую службу через фискальных операторов</a:t>
            </a:r>
            <a:r>
              <a:rPr lang="ru-RU" i="1" baseline="30000" dirty="0"/>
              <a:t>[18]</a:t>
            </a:r>
            <a:r>
              <a:rPr lang="ru-RU" dirty="0"/>
              <a:t>. </a:t>
            </a:r>
            <a:endParaRPr lang="ru-RU" dirty="0" smtClean="0"/>
          </a:p>
          <a:p>
            <a:pPr algn="just" fontAlgn="t"/>
            <a:r>
              <a:rPr lang="ru-RU" dirty="0" smtClean="0"/>
              <a:t>Однако </a:t>
            </a:r>
            <a:r>
              <a:rPr lang="ru-RU" dirty="0"/>
              <a:t>физически сменить кассовые аппараты — чрезвычайно дорогое мероприятие. Значительно проще использовать облачный кассовый сервис, подключив принтер для печати чеков и терминал для приема банковских карт к любому устройству с выходом в интернет: стационарному компьютеру, ноутбуку, планшету, смартфону. </a:t>
            </a:r>
            <a:endParaRPr lang="ru-RU" dirty="0" smtClean="0"/>
          </a:p>
          <a:p>
            <a:pPr algn="just" fontAlgn="t"/>
            <a:r>
              <a:rPr lang="ru-RU" dirty="0" smtClean="0"/>
              <a:t>Одно </a:t>
            </a:r>
            <a:r>
              <a:rPr lang="ru-RU" dirty="0"/>
              <a:t>из популярных решений — </a:t>
            </a:r>
            <a:r>
              <a:rPr lang="ru-RU" dirty="0" err="1"/>
              <a:t>Poster</a:t>
            </a:r>
            <a:r>
              <a:rPr lang="ru-RU" dirty="0"/>
              <a:t> POS. Это облачная касса для кафе и ресторанов на </a:t>
            </a:r>
            <a:r>
              <a:rPr lang="ru-RU" dirty="0" err="1"/>
              <a:t>iPad</a:t>
            </a:r>
            <a:r>
              <a:rPr lang="ru-RU" dirty="0"/>
              <a:t> и </a:t>
            </a:r>
            <a:r>
              <a:rPr lang="ru-RU" dirty="0" err="1"/>
              <a:t>Android</a:t>
            </a:r>
            <a:r>
              <a:rPr lang="ru-RU" dirty="0"/>
              <a:t>, которая внедряется за 15 минут и экономит бизнесу время и деньги. </a:t>
            </a:r>
            <a:endParaRPr lang="ru-RU" dirty="0" smtClean="0"/>
          </a:p>
          <a:p>
            <a:pPr algn="just" fontAlgn="t"/>
            <a:r>
              <a:rPr lang="ru-RU" dirty="0" smtClean="0"/>
              <a:t>Руководство </a:t>
            </a:r>
            <a:r>
              <a:rPr lang="ru-RU" dirty="0"/>
              <a:t>предприятия может контролировать работу из любой точки мира, официанты принимают заказы и отправляют их на кухню с планшетов, бухгалтерия имеет свежие данные за счет интеграции системы с 1C. Облачными кассами </a:t>
            </a:r>
            <a:r>
              <a:rPr lang="ru-RU" dirty="0" err="1"/>
              <a:t>Poster</a:t>
            </a:r>
            <a:r>
              <a:rPr lang="ru-RU" dirty="0"/>
              <a:t> POS пользуются уже более 50 000 клиентов</a:t>
            </a:r>
            <a:r>
              <a:rPr lang="ru-RU" i="1" baseline="30000" dirty="0"/>
              <a:t>[19]</a:t>
            </a:r>
            <a:r>
              <a:rPr lang="ru-RU" dirty="0"/>
              <a:t>.</a:t>
            </a:r>
          </a:p>
          <a:p>
            <a:endParaRPr lang="ru-RU" dirty="0"/>
          </a:p>
        </p:txBody>
      </p:sp>
    </p:spTree>
    <p:extLst>
      <p:ext uri="{BB962C8B-B14F-4D97-AF65-F5344CB8AC3E}">
        <p14:creationId xmlns:p14="http://schemas.microsoft.com/office/powerpoint/2010/main" val="128047152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2051</Words>
  <Application>Microsoft Office PowerPoint</Application>
  <PresentationFormat>Экран (4:3)</PresentationFormat>
  <Paragraphs>83</Paragraphs>
  <Slides>60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60</vt:i4>
      </vt:variant>
    </vt:vector>
  </HeadingPairs>
  <TitlesOfParts>
    <vt:vector size="6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Применение облачных технологий в бухгалтерии </vt:lpstr>
      <vt:lpstr>Облачные сервисы для учета товаров </vt:lpstr>
      <vt:lpstr>Внедрение SaaS в расчетно-кассовую сферу: облачные кассы </vt:lpstr>
      <vt:lpstr>Презентация PowerPoint</vt:lpstr>
      <vt:lpstr>Использование облачных технологий для автоматизации взаимоотношений с клиентами: облачные CRM </vt:lpstr>
      <vt:lpstr>Как используются облачные системы для видеобезопасности? </vt:lpstr>
      <vt:lpstr>Облачные корпоративные порталы и соцсети для бизнеса: облака для HR </vt:lpstr>
      <vt:lpstr>Облачные хранилища </vt:lpstr>
      <vt:lpstr>Облачная телефония </vt:lpstr>
      <vt:lpstr>Презентация PowerPoint</vt:lpstr>
      <vt:lpstr>Презентация PowerPoint</vt:lpstr>
      <vt:lpstr>Презентация PowerPoint</vt:lpstr>
      <vt:lpstr>Понятие облачных технологий </vt:lpstr>
      <vt:lpstr>Yandex Cloud</vt:lpstr>
      <vt:lpstr>Виды облачных технологий </vt:lpstr>
      <vt:lpstr>PaaS (от англ. Platform as a Service)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Сферы применения облачных технологий </vt:lpstr>
      <vt:lpstr>Разработка IT-систем и ПО </vt:lpstr>
      <vt:lpstr>Облачные технологии для хранения. </vt:lpstr>
      <vt:lpstr>Презентация PowerPoint</vt:lpstr>
      <vt:lpstr>Презентация PowerPoint</vt:lpstr>
      <vt:lpstr>Развитие облачных технологий </vt:lpstr>
      <vt:lpstr>Презентация PowerPoint</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11</cp:revision>
  <dcterms:created xsi:type="dcterms:W3CDTF">2023-10-21T15:40:24Z</dcterms:created>
  <dcterms:modified xsi:type="dcterms:W3CDTF">2023-10-21T18:02:26Z</dcterms:modified>
</cp:coreProperties>
</file>