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3A7B6-F5D5-4AE2-92B8-01E266BB7761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D9AD-1733-4557-80DC-8E4361038E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3A7B6-F5D5-4AE2-92B8-01E266BB7761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D9AD-1733-4557-80DC-8E4361038E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3A7B6-F5D5-4AE2-92B8-01E266BB7761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D9AD-1733-4557-80DC-8E4361038E0A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3A7B6-F5D5-4AE2-92B8-01E266BB7761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D9AD-1733-4557-80DC-8E4361038E0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3A7B6-F5D5-4AE2-92B8-01E266BB7761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D9AD-1733-4557-80DC-8E4361038E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3A7B6-F5D5-4AE2-92B8-01E266BB7761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D9AD-1733-4557-80DC-8E4361038E0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3A7B6-F5D5-4AE2-92B8-01E266BB7761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D9AD-1733-4557-80DC-8E4361038E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3A7B6-F5D5-4AE2-92B8-01E266BB7761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D9AD-1733-4557-80DC-8E4361038E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3A7B6-F5D5-4AE2-92B8-01E266BB7761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D9AD-1733-4557-80DC-8E4361038E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3A7B6-F5D5-4AE2-92B8-01E266BB7761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D9AD-1733-4557-80DC-8E4361038E0A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3A7B6-F5D5-4AE2-92B8-01E266BB7761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D9AD-1733-4557-80DC-8E4361038E0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1B3A7B6-F5D5-4AE2-92B8-01E266BB7761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5D0D9AD-1733-4557-80DC-8E4361038E0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492896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Отечественный рынок информационных услуг. Состояние и перспективы развития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Лекция_4</a:t>
            </a:r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28090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2204864"/>
            <a:ext cx="7308800" cy="3921299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Каталог "Базы данных России". Выпускается научно-техническим Центром "</a:t>
            </a:r>
            <a:r>
              <a:rPr lang="ru-RU" dirty="0" err="1"/>
              <a:t>Информрегистр</a:t>
            </a:r>
            <a:r>
              <a:rPr lang="ru-RU" dirty="0"/>
              <a:t>" Комитета при Президенте Российской Федерации по политике информатизации. Каталог переиздается ежегодно.</a:t>
            </a:r>
          </a:p>
          <a:p>
            <a:r>
              <a:rPr lang="ru-RU" dirty="0"/>
              <a:t>2.Электронный справочник "Базы данных России" Поставляет НТЦ </a:t>
            </a:r>
            <a:r>
              <a:rPr lang="ru-RU" dirty="0" err="1"/>
              <a:t>Информрегистр</a:t>
            </a:r>
            <a:r>
              <a:rPr lang="ru-RU" dirty="0"/>
              <a:t>.</a:t>
            </a:r>
          </a:p>
          <a:p>
            <a:r>
              <a:rPr lang="ru-RU" dirty="0"/>
              <a:t>3.Каталог информационных ресурсов России. Выпускается ежеквартально МБИТ (Международным бюро информации и телекоммуникаций.</a:t>
            </a:r>
          </a:p>
          <a:p>
            <a:r>
              <a:rPr lang="ru-RU" dirty="0"/>
              <a:t>4.Базы данных по информационным ресурсам. Выпускается МП "Данные - информация - знания".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Сведения об информационных ресурсах России содержатся в следующих изданиях</a:t>
            </a:r>
          </a:p>
        </p:txBody>
      </p:sp>
    </p:spTree>
    <p:extLst>
      <p:ext uri="{BB962C8B-B14F-4D97-AF65-F5344CB8AC3E}">
        <p14:creationId xmlns:p14="http://schemas.microsoft.com/office/powerpoint/2010/main" val="26579870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692696"/>
            <a:ext cx="7920879" cy="5433467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Помимо перечисленных баз данных и каталогов существует еще значительное число различных организаций, предлагающих пользователю информацию об информационных ресурсах России.</a:t>
            </a:r>
          </a:p>
          <a:p>
            <a:r>
              <a:rPr lang="ru-RU" dirty="0"/>
              <a:t>РТЦ "</a:t>
            </a:r>
            <a:r>
              <a:rPr lang="ru-RU" dirty="0" err="1"/>
              <a:t>Информрегистр</a:t>
            </a:r>
            <a:r>
              <a:rPr lang="ru-RU" dirty="0"/>
              <a:t>" проводит </a:t>
            </a:r>
            <a:r>
              <a:rPr lang="ru-RU" dirty="0" err="1"/>
              <a:t>испьггания</a:t>
            </a:r>
            <a:r>
              <a:rPr lang="ru-RU" dirty="0"/>
              <a:t> и сертификацию баз данных.</a:t>
            </a:r>
          </a:p>
          <a:p>
            <a:r>
              <a:rPr lang="ru-RU" dirty="0"/>
              <a:t>Объединением "</a:t>
            </a:r>
            <a:r>
              <a:rPr lang="ru-RU" dirty="0" err="1"/>
              <a:t>Росинформресурс</a:t>
            </a:r>
            <a:r>
              <a:rPr lang="ru-RU" dirty="0"/>
              <a:t>" при Правительстве Российской Федерации выпускается ежемесячный журнал "Информационные ресурсы".</a:t>
            </a:r>
          </a:p>
          <a:p>
            <a:r>
              <a:rPr lang="ru-RU" dirty="0"/>
              <a:t>Спрос на информацию определяет развитие в первую очередь информационных систем в области биржевой и финансовой информации.</a:t>
            </a:r>
          </a:p>
          <a:p>
            <a:r>
              <a:rPr lang="ru-RU" dirty="0"/>
              <a:t>На российском рынке в настоящее время успешно функционируют такие информационные агентства, как </a:t>
            </a:r>
            <a:r>
              <a:rPr lang="en-US" dirty="0"/>
              <a:t>Reuter</a:t>
            </a:r>
            <a:r>
              <a:rPr lang="ru-RU" dirty="0"/>
              <a:t>, </a:t>
            </a:r>
            <a:r>
              <a:rPr lang="en-US" dirty="0"/>
              <a:t>Dow jones</a:t>
            </a:r>
            <a:r>
              <a:rPr lang="ru-RU" dirty="0"/>
              <a:t>, </a:t>
            </a:r>
            <a:r>
              <a:rPr lang="en-US" dirty="0" err="1"/>
              <a:t>Tenfore</a:t>
            </a:r>
            <a:r>
              <a:rPr lang="ru-RU" dirty="0"/>
              <a:t>, </a:t>
            </a:r>
            <a:r>
              <a:rPr lang="en-US" dirty="0"/>
              <a:t>Bloomberg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19879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2564904"/>
            <a:ext cx="7408333" cy="345069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Основано в 1851 г. </a:t>
            </a:r>
            <a:r>
              <a:rPr lang="en-US" dirty="0"/>
              <a:t>P</a:t>
            </a:r>
            <a:r>
              <a:rPr lang="ru-RU" dirty="0"/>
              <a:t>.</a:t>
            </a:r>
            <a:r>
              <a:rPr lang="en-US" dirty="0"/>
              <a:t>J</a:t>
            </a:r>
            <a:r>
              <a:rPr lang="ru-RU" dirty="0"/>
              <a:t>. </a:t>
            </a:r>
            <a:r>
              <a:rPr lang="en-US" dirty="0"/>
              <a:t>Reuter</a:t>
            </a:r>
            <a:r>
              <a:rPr lang="ru-RU" dirty="0"/>
              <a:t>. Предоставляет деловым кругам и средствам массовой информации разнообразные сведения, включая последние финансовые данные. Обладает контрольным пакетом акций международного телевизионного агентства </a:t>
            </a:r>
            <a:r>
              <a:rPr lang="en-US" dirty="0" err="1"/>
              <a:t>Visnews</a:t>
            </a:r>
            <a:r>
              <a:rPr lang="ru-RU" dirty="0"/>
              <a:t>. Имеет 202 000 подписчиков во всем мире. Информация поступает от 160 бирж и рынков розничной торговли, от 3660 пользователей и от 1 300 журналистов из 74 стран. Для своевременного представления финансовых новостей использует более 200 тысяч терминалов.</a:t>
            </a:r>
          </a:p>
          <a:p>
            <a:pPr algn="just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Reuter</a:t>
            </a:r>
            <a:r>
              <a:rPr lang="ru-RU" dirty="0"/>
              <a:t> - информационное агентство</a:t>
            </a:r>
          </a:p>
        </p:txBody>
      </p:sp>
    </p:spTree>
    <p:extLst>
      <p:ext uri="{BB962C8B-B14F-4D97-AF65-F5344CB8AC3E}">
        <p14:creationId xmlns:p14="http://schemas.microsoft.com/office/powerpoint/2010/main" val="357016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dirty="0"/>
              <a:t>Рейтер использует свой базовый продукт </a:t>
            </a:r>
            <a:r>
              <a:rPr lang="en-US" dirty="0"/>
              <a:t>Reuters Terminal</a:t>
            </a:r>
            <a:r>
              <a:rPr lang="ru-RU" dirty="0"/>
              <a:t> в среде </a:t>
            </a:r>
            <a:r>
              <a:rPr lang="en-US" dirty="0"/>
              <a:t>Microsoft Excel</a:t>
            </a:r>
            <a:r>
              <a:rPr lang="ru-RU" dirty="0"/>
              <a:t> на ПК. Услуги также представляются на обычных терминалах и </a:t>
            </a:r>
            <a:r>
              <a:rPr lang="ru-RU" dirty="0" smtClean="0"/>
              <a:t>рабочих станциях </a:t>
            </a:r>
            <a:r>
              <a:rPr lang="en-US" dirty="0"/>
              <a:t>UNIX</a:t>
            </a:r>
            <a:r>
              <a:rPr lang="ru-RU" dirty="0"/>
              <a:t>. Для большей производительности    </a:t>
            </a:r>
            <a:r>
              <a:rPr lang="en-US" dirty="0"/>
              <a:t>Reuter</a:t>
            </a:r>
            <a:r>
              <a:rPr lang="ru-RU" dirty="0"/>
              <a:t> одобрил применение </a:t>
            </a:r>
            <a:r>
              <a:rPr lang="en-US" dirty="0"/>
              <a:t>Microsoft Windows NT</a:t>
            </a:r>
            <a:r>
              <a:rPr lang="ru-RU" dirty="0"/>
              <a:t> в качестве нового стандарта для рейтер терминала.</a:t>
            </a:r>
          </a:p>
          <a:p>
            <a:pPr algn="just"/>
            <a:r>
              <a:rPr lang="ru-RU" dirty="0"/>
              <a:t>В базах данных представлены следующие группы данных:</a:t>
            </a:r>
          </a:p>
          <a:p>
            <a:pPr lvl="0" algn="just"/>
            <a:r>
              <a:rPr lang="ru-RU" dirty="0"/>
              <a:t>информация по курсам валют (125 валют);</a:t>
            </a:r>
          </a:p>
          <a:p>
            <a:pPr lvl="0" algn="just"/>
            <a:r>
              <a:rPr lang="ru-RU" dirty="0"/>
              <a:t>оперативный обзор событий, определяющих положение на валютных и денежных рынках;</a:t>
            </a:r>
          </a:p>
          <a:p>
            <a:pPr algn="just"/>
            <a:r>
              <a:rPr lang="ru-RU" dirty="0"/>
              <a:t>казначейские обязательства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Рейтер</a:t>
            </a:r>
          </a:p>
        </p:txBody>
      </p:sp>
    </p:spTree>
    <p:extLst>
      <p:ext uri="{BB962C8B-B14F-4D97-AF65-F5344CB8AC3E}">
        <p14:creationId xmlns:p14="http://schemas.microsoft.com/office/powerpoint/2010/main" val="12666651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15616" y="1124744"/>
            <a:ext cx="7408333" cy="3450696"/>
          </a:xfrm>
        </p:spPr>
        <p:txBody>
          <a:bodyPr>
            <a:noAutofit/>
          </a:bodyPr>
          <a:lstStyle/>
          <a:p>
            <a:r>
              <a:rPr lang="ru-RU" sz="2000" dirty="0"/>
              <a:t>Рейтер использует свой базовый продукт </a:t>
            </a:r>
            <a:r>
              <a:rPr lang="en-US" sz="2000" dirty="0"/>
              <a:t>Reuters Terminal</a:t>
            </a:r>
            <a:r>
              <a:rPr lang="ru-RU" sz="2000" dirty="0"/>
              <a:t> в среде </a:t>
            </a:r>
            <a:r>
              <a:rPr lang="en-US" sz="2000" dirty="0"/>
              <a:t>Microsoft Excel</a:t>
            </a:r>
            <a:r>
              <a:rPr lang="ru-RU" sz="2000" dirty="0"/>
              <a:t> на ПК. Услуги также представляются на обычных терминалах и рабочих</a:t>
            </a:r>
          </a:p>
          <a:p>
            <a:r>
              <a:rPr lang="ru-RU" sz="2000" dirty="0"/>
              <a:t>станциях </a:t>
            </a:r>
            <a:r>
              <a:rPr lang="en-US" sz="2000" dirty="0"/>
              <a:t>UNIX</a:t>
            </a:r>
            <a:r>
              <a:rPr lang="ru-RU" sz="2000" dirty="0"/>
              <a:t>. Для большей производительности    </a:t>
            </a:r>
            <a:r>
              <a:rPr lang="en-US" sz="2000" dirty="0"/>
              <a:t>Reuter</a:t>
            </a:r>
            <a:r>
              <a:rPr lang="ru-RU" sz="2000" dirty="0"/>
              <a:t> одобрил применение </a:t>
            </a:r>
            <a:r>
              <a:rPr lang="en-US" sz="2000" dirty="0"/>
              <a:t>Microsoft Windows NT</a:t>
            </a:r>
            <a:r>
              <a:rPr lang="ru-RU" sz="2000" dirty="0"/>
              <a:t> в качестве нового стандарта для рейтер терминала.</a:t>
            </a:r>
          </a:p>
          <a:p>
            <a:r>
              <a:rPr lang="ru-RU" sz="2000" dirty="0"/>
              <a:t>В базах данных представлены следующие группы данных: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2000" dirty="0"/>
              <a:t>информация по курсам валют (125 валют);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2000" dirty="0"/>
              <a:t>оперативный обзор событий, определяющих положение на валютных и денежных рынках;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2000" dirty="0"/>
              <a:t>казначейские </a:t>
            </a:r>
            <a:r>
              <a:rPr lang="ru-RU" sz="2000" dirty="0" smtClean="0"/>
              <a:t>обязательства</a:t>
            </a:r>
            <a:r>
              <a:rPr lang="ru-RU" sz="2000" dirty="0"/>
              <a:t> независимые обязательства и обеспеченные закладными ценные бумаги;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2000" dirty="0"/>
              <a:t>корпоративные обязательства и обязательства, связанные с ценными бумагами;</a:t>
            </a:r>
          </a:p>
          <a:p>
            <a:pPr marL="180975" lvl="0" indent="-180975">
              <a:buFont typeface="+mj-lt"/>
              <a:buAutoNum type="arabicPeriod"/>
            </a:pPr>
            <a:r>
              <a:rPr lang="ru-RU" sz="2000" dirty="0"/>
              <a:t>ассоциированные фьючерсы, опционы и внерыночные инструменты.</a:t>
            </a:r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/>
          <a:lstStyle/>
          <a:p>
            <a:r>
              <a:rPr lang="ru-RU" dirty="0"/>
              <a:t>Рейтер</a:t>
            </a:r>
          </a:p>
        </p:txBody>
      </p:sp>
    </p:spTree>
    <p:extLst>
      <p:ext uri="{BB962C8B-B14F-4D97-AF65-F5344CB8AC3E}">
        <p14:creationId xmlns:p14="http://schemas.microsoft.com/office/powerpoint/2010/main" val="41377465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Рейтер обеспечивает доступ в реальном масштабе времени к следующим видам данных:</a:t>
            </a:r>
          </a:p>
          <a:p>
            <a:pPr lvl="0"/>
            <a:r>
              <a:rPr lang="ru-RU" dirty="0"/>
              <a:t>по основным мировым товарным рынкам;</a:t>
            </a:r>
          </a:p>
          <a:p>
            <a:pPr lvl="0"/>
            <a:r>
              <a:rPr lang="ru-RU" dirty="0"/>
              <a:t>по текущим и фьючерсным операциям на мировом рынке сырой нефти и</a:t>
            </a:r>
            <a:br>
              <a:rPr lang="ru-RU" dirty="0"/>
            </a:br>
            <a:r>
              <a:rPr lang="ru-RU" dirty="0"/>
              <a:t>нефтепродуктов;</a:t>
            </a:r>
          </a:p>
          <a:p>
            <a:pPr lvl="0"/>
            <a:r>
              <a:rPr lang="ru-RU" dirty="0"/>
              <a:t>по котировкам акций крупных компаний на различных биржах мира.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Рейтер</a:t>
            </a:r>
          </a:p>
        </p:txBody>
      </p:sp>
    </p:spTree>
    <p:extLst>
      <p:ext uri="{BB962C8B-B14F-4D97-AF65-F5344CB8AC3E}">
        <p14:creationId xmlns:p14="http://schemas.microsoft.com/office/powerpoint/2010/main" val="4189246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564904"/>
            <a:ext cx="7408333" cy="3450696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Имеется Московское бюро агентства новостей </a:t>
            </a:r>
            <a:r>
              <a:rPr lang="en-US" dirty="0"/>
              <a:t>Reuter</a:t>
            </a:r>
            <a:r>
              <a:rPr lang="ru-RU" dirty="0"/>
              <a:t>, которое предоставляет, начиная с 1989г. биржевую и финансовую информацию через систему видеотекста. В 1991г. в Москве были установлены 140 терминалов. Через эти терминалы обеспечивается доступ к следующим группам данных: </a:t>
            </a:r>
          </a:p>
          <a:p>
            <a:pPr lvl="0"/>
            <a:r>
              <a:rPr lang="en-US" dirty="0"/>
              <a:t>Reuter Money 2000;	</a:t>
            </a:r>
            <a:endParaRPr lang="ru-RU" dirty="0"/>
          </a:p>
          <a:p>
            <a:pPr lvl="0"/>
            <a:r>
              <a:rPr lang="en-US" dirty="0"/>
              <a:t>Reuter Debt 2000;	</a:t>
            </a:r>
            <a:endParaRPr lang="ru-RU" dirty="0"/>
          </a:p>
          <a:p>
            <a:pPr lvl="0"/>
            <a:r>
              <a:rPr lang="en-US" dirty="0"/>
              <a:t>Reuter Securities 2000;	</a:t>
            </a:r>
            <a:endParaRPr lang="ru-RU" dirty="0"/>
          </a:p>
          <a:p>
            <a:pPr lvl="0"/>
            <a:r>
              <a:rPr lang="en-US" dirty="0"/>
              <a:t>Reuter commodities 2000;</a:t>
            </a:r>
            <a:endParaRPr lang="ru-RU" dirty="0"/>
          </a:p>
          <a:p>
            <a:pPr lvl="0"/>
            <a:r>
              <a:rPr lang="en-US" dirty="0"/>
              <a:t>Reuter Energy 2000;</a:t>
            </a:r>
            <a:endParaRPr lang="ru-RU" dirty="0"/>
          </a:p>
          <a:p>
            <a:pPr lvl="0"/>
            <a:r>
              <a:rPr lang="en-US" dirty="0"/>
              <a:t>Reuter Markets 2000;</a:t>
            </a:r>
            <a:endParaRPr lang="ru-RU" dirty="0"/>
          </a:p>
          <a:p>
            <a:pPr lvl="0"/>
            <a:r>
              <a:rPr lang="en-US" dirty="0"/>
              <a:t>Reuter Shipping</a:t>
            </a:r>
            <a:r>
              <a:rPr lang="ru-RU" dirty="0"/>
              <a:t> 2000</a:t>
            </a:r>
          </a:p>
          <a:p>
            <a:pPr lvl="0"/>
            <a:r>
              <a:rPr lang="en-US" dirty="0"/>
              <a:t>Reuter</a:t>
            </a:r>
            <a:r>
              <a:rPr lang="ru-RU" dirty="0"/>
              <a:t> рынки 1000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Рейтер</a:t>
            </a:r>
          </a:p>
        </p:txBody>
      </p:sp>
    </p:spTree>
    <p:extLst>
      <p:ext uri="{BB962C8B-B14F-4D97-AF65-F5344CB8AC3E}">
        <p14:creationId xmlns:p14="http://schemas.microsoft.com/office/powerpoint/2010/main" val="23448644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Reuter</a:t>
            </a:r>
            <a:r>
              <a:rPr lang="ru-RU" dirty="0"/>
              <a:t> рынки 1000 - продукт, разработанный специально для стран СНГ. С его помощью пользователю обеспечивается оперативный доступ к информации по денежным, энергетическим, товарным рынкам и рынкам ценных бумаг стран СНГ, а также к важнейшей информации с основных финансовых и товарных рынков мира.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Reuter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77961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7" y="2204864"/>
            <a:ext cx="7524824" cy="3921299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обеспечивает </a:t>
            </a:r>
            <a:r>
              <a:rPr lang="ru-RU" dirty="0"/>
              <a:t>пользователя информацией и терминалами. Базы данных группируются в проблемно-ориентированные комплексы, рассчитанные на специалистов определенного сектора рынка (денежного, финансового, фондового, товарного).</a:t>
            </a:r>
          </a:p>
          <a:p>
            <a:pPr algn="just"/>
            <a:r>
              <a:rPr lang="ru-RU" dirty="0"/>
              <a:t>Терминалы оснащены дилерскими системами - программными комплексами обработки поступающей информации и осуществления электронных сделок. Программное обеспечение работает многооконном режиме. Состав окон в каждой из служб стандартизирован. Имеются средства совмещения на одном графике текущих и ретроспективных данных. В составе программного обеспечения имеется </a:t>
            </a:r>
            <a:r>
              <a:rPr lang="en-US" dirty="0"/>
              <a:t>Microsoft Excel</a:t>
            </a:r>
            <a:r>
              <a:rPr lang="ru-RU" dirty="0"/>
              <a:t>, предоставляющий данные в виде таблицы, изменяющейся в реальном масштабе времени.</a:t>
            </a:r>
          </a:p>
          <a:p>
            <a:pPr algn="just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Reuter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56409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Основан в 1882г. господами </a:t>
            </a:r>
            <a:r>
              <a:rPr lang="en-US" dirty="0"/>
              <a:t>Dow</a:t>
            </a:r>
            <a:r>
              <a:rPr lang="ru-RU" dirty="0"/>
              <a:t> и </a:t>
            </a:r>
            <a:r>
              <a:rPr lang="en-US" dirty="0"/>
              <a:t>Jones</a:t>
            </a:r>
            <a:r>
              <a:rPr lang="ru-RU" dirty="0"/>
              <a:t>. В списке журнала "</a:t>
            </a:r>
            <a:r>
              <a:rPr lang="en-US" dirty="0"/>
              <a:t>Fortune</a:t>
            </a:r>
            <a:r>
              <a:rPr lang="ru-RU" dirty="0"/>
              <a:t> - 500". Компания занимает 232 места по объему продаж, и 118 место по объему прибыли. Сектор информационного сервиса компании:</a:t>
            </a:r>
          </a:p>
          <a:p>
            <a:pPr lvl="0"/>
            <a:r>
              <a:rPr lang="ru-RU" dirty="0"/>
              <a:t>- </a:t>
            </a:r>
            <a:r>
              <a:rPr lang="en-US" dirty="0"/>
              <a:t>Dow Jones Telerate</a:t>
            </a:r>
            <a:r>
              <a:rPr lang="ru-RU" dirty="0"/>
              <a:t> (электронная система);</a:t>
            </a:r>
          </a:p>
          <a:p>
            <a:pPr lvl="0"/>
            <a:r>
              <a:rPr lang="ru-RU" dirty="0"/>
              <a:t>- газета </a:t>
            </a:r>
            <a:r>
              <a:rPr lang="en-US" dirty="0"/>
              <a:t>Wall street Journal</a:t>
            </a:r>
            <a:r>
              <a:rPr lang="ru-RU" dirty="0"/>
              <a:t> (распространяется и по электронным сетям)</a:t>
            </a:r>
          </a:p>
          <a:p>
            <a:pPr lvl="0"/>
            <a:r>
              <a:rPr lang="ru-RU" dirty="0"/>
              <a:t>- журнал </a:t>
            </a:r>
            <a:r>
              <a:rPr lang="en-US" dirty="0"/>
              <a:t>Barron</a:t>
            </a:r>
            <a:r>
              <a:rPr lang="ru-RU" dirty="0"/>
              <a:t>'</a:t>
            </a:r>
            <a:r>
              <a:rPr lang="en-US" dirty="0"/>
              <a:t>s Financial Weekly</a:t>
            </a:r>
            <a:endParaRPr lang="ru-RU" dirty="0"/>
          </a:p>
          <a:p>
            <a:pPr lvl="0"/>
            <a:r>
              <a:rPr lang="ru-RU" dirty="0"/>
              <a:t>- 21 региональная газета (на территории СНГ - 50 клиентов) </a:t>
            </a:r>
          </a:p>
          <a:p>
            <a:r>
              <a:rPr lang="ru-RU" dirty="0"/>
              <a:t>Штат компании -10 тысяч сотрудников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Информационно-издательский концерн </a:t>
            </a:r>
            <a:r>
              <a:rPr lang="en-US" b="1" dirty="0"/>
              <a:t>Dow Jones and Co Ins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2060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i="1" dirty="0" smtClean="0"/>
              <a:t>Дайте </a:t>
            </a:r>
            <a:r>
              <a:rPr lang="ru-RU" i="1" dirty="0"/>
              <a:t>характеристику основных тенденций развития отечественного ранка информационных услуг.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i="1" dirty="0"/>
              <a:t>Назовите основные направления деятельности компании </a:t>
            </a:r>
            <a:r>
              <a:rPr lang="ru-RU" i="1" dirty="0" err="1"/>
              <a:t>Reiter</a:t>
            </a:r>
            <a:r>
              <a:rPr lang="ru-RU" i="1" dirty="0"/>
              <a:t>? 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i="1" dirty="0"/>
              <a:t>Назовите основные направления деятельности компании </a:t>
            </a:r>
            <a:r>
              <a:rPr lang="en-US" i="1" dirty="0"/>
              <a:t>Dow Jones</a:t>
            </a:r>
            <a:r>
              <a:rPr lang="ru-RU" i="1" dirty="0"/>
              <a:t>?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93043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Вопросы  для самоконтроля</a:t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01969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700808"/>
            <a:ext cx="7408333" cy="3450696"/>
          </a:xfrm>
        </p:spPr>
        <p:txBody>
          <a:bodyPr>
            <a:noAutofit/>
          </a:bodyPr>
          <a:lstStyle/>
          <a:p>
            <a:pPr lvl="0" algn="just"/>
            <a:r>
              <a:rPr lang="ru-RU" sz="1800" dirty="0" smtClean="0"/>
              <a:t>Калейдоскоп </a:t>
            </a:r>
            <a:r>
              <a:rPr lang="ru-RU" sz="1800" dirty="0"/>
              <a:t>(политика, экономика) </a:t>
            </a:r>
          </a:p>
          <a:p>
            <a:pPr lvl="0" algn="just"/>
            <a:r>
              <a:rPr lang="ru-RU" sz="1800" dirty="0"/>
              <a:t>Биржи, банки, финансы</a:t>
            </a:r>
          </a:p>
          <a:p>
            <a:pPr lvl="0" algn="just"/>
            <a:r>
              <a:rPr lang="ru-RU" sz="1800" dirty="0"/>
              <a:t>Черная металлургия, оптика, электротехника, машиностроение, конверсия</a:t>
            </a:r>
          </a:p>
          <a:p>
            <a:pPr lvl="0" algn="just"/>
            <a:r>
              <a:rPr lang="ru-RU" sz="1800" dirty="0"/>
              <a:t>Транспорт	</a:t>
            </a:r>
          </a:p>
          <a:p>
            <a:pPr lvl="0" algn="just"/>
            <a:r>
              <a:rPr lang="ru-RU" sz="1800" dirty="0"/>
              <a:t>Химия, фармацевтика, экология	</a:t>
            </a:r>
          </a:p>
          <a:p>
            <a:pPr lvl="0" algn="just"/>
            <a:r>
              <a:rPr lang="ru-RU" sz="1800" dirty="0"/>
              <a:t>Энергетика, энергосистемы, АЭС</a:t>
            </a:r>
          </a:p>
          <a:p>
            <a:pPr lvl="0" algn="just"/>
            <a:r>
              <a:rPr lang="ru-RU" sz="1800" dirty="0"/>
              <a:t>Сельское хозяйство, агротехника </a:t>
            </a:r>
          </a:p>
          <a:p>
            <a:pPr lvl="0" algn="just"/>
            <a:r>
              <a:rPr lang="ru-RU" sz="1800" dirty="0"/>
              <a:t>Нефть, газ, нефтепродукты </a:t>
            </a:r>
          </a:p>
          <a:p>
            <a:pPr lvl="0" algn="just"/>
            <a:r>
              <a:rPr lang="ru-RU" sz="1800" dirty="0"/>
              <a:t>Цветные металлы</a:t>
            </a:r>
          </a:p>
          <a:p>
            <a:pPr lvl="0" algn="just"/>
            <a:r>
              <a:rPr lang="ru-RU" sz="1800" dirty="0"/>
              <a:t>Драгоценные металлы и алмазы</a:t>
            </a:r>
            <a:r>
              <a:rPr lang="ru-RU" sz="1800" dirty="0" smtClean="0"/>
              <a:t>.</a:t>
            </a:r>
          </a:p>
          <a:p>
            <a:pPr algn="just"/>
            <a:r>
              <a:rPr lang="ru-RU" sz="1800" dirty="0"/>
              <a:t>По российскому рынку имеется возможность пользователю получить коммерческие предложения абонентов компьютерных сетей ИКС-МИР. </a:t>
            </a:r>
            <a:r>
              <a:rPr lang="ru-RU" sz="1800" dirty="0" err="1"/>
              <a:t>Релком</a:t>
            </a:r>
            <a:r>
              <a:rPr lang="ru-RU" sz="1800" dirty="0"/>
              <a:t>, Исток, </a:t>
            </a:r>
            <a:r>
              <a:rPr lang="ru-RU" sz="1800" dirty="0" err="1"/>
              <a:t>Рико</a:t>
            </a:r>
            <a:r>
              <a:rPr lang="ru-RU" sz="1800" dirty="0"/>
              <a:t>, </a:t>
            </a:r>
            <a:r>
              <a:rPr lang="ru-RU" sz="1800" dirty="0" err="1"/>
              <a:t>Ситек</a:t>
            </a:r>
            <a:r>
              <a:rPr lang="ru-RU" sz="1800" dirty="0"/>
              <a:t>, коммерческие предложения газет и журналов, тематические коммерческие предложения</a:t>
            </a:r>
          </a:p>
          <a:p>
            <a:pPr lvl="0" algn="just"/>
            <a:endParaRPr lang="ru-RU" sz="1800" dirty="0"/>
          </a:p>
          <a:p>
            <a:pPr algn="just"/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/>
              <a:t>Информация разделяется на следующие тематические блоки: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4570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С 1991г. осуществляет информационное обслуживание абонентов через сети региональных и отраслевых центров. Ориентируется в основном на малый и средний бизнес.</a:t>
            </a:r>
          </a:p>
          <a:p>
            <a:r>
              <a:rPr lang="ru-RU" dirty="0"/>
              <a:t>По содержанию информация делится на 4 группы:</a:t>
            </a:r>
          </a:p>
          <a:p>
            <a:pPr lvl="0"/>
            <a:r>
              <a:rPr lang="ru-RU" dirty="0"/>
              <a:t>коммерческие предложения типа "куплю" и "продам";</a:t>
            </a:r>
          </a:p>
          <a:p>
            <a:pPr lvl="0"/>
            <a:r>
              <a:rPr lang="ru-RU" dirty="0"/>
              <a:t>деловые новости (события, факты, курсы валют и ценных бумаг, биржевые котировки на товарных и фондовых рынках и т.д.);</a:t>
            </a:r>
          </a:p>
          <a:p>
            <a:pPr lvl="0"/>
            <a:r>
              <a:rPr lang="ru-RU" dirty="0"/>
              <a:t>законодательство (налоги, внешнеэкономическая деятельность, приватизация);</a:t>
            </a:r>
          </a:p>
          <a:p>
            <a:pPr lvl="0"/>
            <a:r>
              <a:rPr lang="ru-RU" dirty="0"/>
              <a:t>справочная информация (телефаксы, выставки и т.д.).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Информационная коммерческая система                    «Международный информационный рынок» (ИКС МИР)</a:t>
            </a:r>
          </a:p>
        </p:txBody>
      </p:sp>
    </p:spTree>
    <p:extLst>
      <p:ext uri="{BB962C8B-B14F-4D97-AF65-F5344CB8AC3E}">
        <p14:creationId xmlns:p14="http://schemas.microsoft.com/office/powerpoint/2010/main" val="3866796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Пользователи:</a:t>
            </a:r>
          </a:p>
          <a:p>
            <a:pPr lvl="0"/>
            <a:r>
              <a:rPr lang="ru-RU" dirty="0"/>
              <a:t>менеджеры и ведущие специалисты фирмы;</a:t>
            </a:r>
          </a:p>
          <a:p>
            <a:pPr lvl="0"/>
            <a:r>
              <a:rPr lang="ru-RU" dirty="0"/>
              <a:t>работники аналитических и консалтинговых служб;</a:t>
            </a:r>
          </a:p>
          <a:p>
            <a:pPr lvl="0"/>
            <a:r>
              <a:rPr lang="ru-RU" dirty="0"/>
              <a:t>информационные брокеры;</a:t>
            </a:r>
          </a:p>
          <a:p>
            <a:r>
              <a:rPr lang="ru-RU" dirty="0"/>
              <a:t>рекламодатели.</a:t>
            </a:r>
          </a:p>
        </p:txBody>
      </p:sp>
    </p:spTree>
    <p:extLst>
      <p:ext uri="{BB962C8B-B14F-4D97-AF65-F5344CB8AC3E}">
        <p14:creationId xmlns:p14="http://schemas.microsoft.com/office/powerpoint/2010/main" val="28580535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распределенная </a:t>
            </a:r>
            <a:r>
              <a:rPr lang="ru-RU" dirty="0"/>
              <a:t>компьютерная сеть, координационный центр, пусковые центры, отраслевые региональные центры, абоненты.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Информационные </a:t>
            </a:r>
            <a:r>
              <a:rPr lang="ru-RU" dirty="0"/>
              <a:t>услуги:</a:t>
            </a:r>
          </a:p>
          <a:p>
            <a:pPr lvl="0"/>
            <a:r>
              <a:rPr lang="ru-RU" dirty="0"/>
              <a:t>доступ к базам данных в режиме </a:t>
            </a:r>
            <a:r>
              <a:rPr lang="en-US" dirty="0"/>
              <a:t>on</a:t>
            </a:r>
            <a:r>
              <a:rPr lang="ru-RU" dirty="0"/>
              <a:t>-</a:t>
            </a:r>
            <a:r>
              <a:rPr lang="en-US" dirty="0"/>
              <a:t>line</a:t>
            </a:r>
            <a:r>
              <a:rPr lang="ru-RU" dirty="0"/>
              <a:t>;</a:t>
            </a:r>
          </a:p>
          <a:p>
            <a:pPr lvl="0"/>
            <a:r>
              <a:rPr lang="ru-RU" dirty="0"/>
              <a:t>доставка информации по подписке в режиме </a:t>
            </a:r>
            <a:r>
              <a:rPr lang="en-US" dirty="0"/>
              <a:t>off</a:t>
            </a:r>
            <a:r>
              <a:rPr lang="ru-RU" dirty="0"/>
              <a:t>-</a:t>
            </a:r>
            <a:r>
              <a:rPr lang="en-US" dirty="0"/>
              <a:t>line</a:t>
            </a:r>
            <a:r>
              <a:rPr lang="ru-RU" dirty="0"/>
              <a:t>;</a:t>
            </a:r>
          </a:p>
          <a:p>
            <a:pPr lvl="0"/>
            <a:r>
              <a:rPr lang="ru-RU" dirty="0"/>
              <a:t>маркетинговые информационные исследования;</a:t>
            </a:r>
          </a:p>
          <a:p>
            <a:pPr lvl="0"/>
            <a:r>
              <a:rPr lang="ru-RU" dirty="0"/>
              <a:t>распространение коммерческих предложений в компьютерных сетях и средствах массовой информации;</a:t>
            </a:r>
          </a:p>
          <a:p>
            <a:r>
              <a:rPr lang="ru-RU" dirty="0"/>
              <a:t>установка технологии ИКС МИР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Структуры ИКС МИР: </a:t>
            </a:r>
          </a:p>
        </p:txBody>
      </p:sp>
    </p:spTree>
    <p:extLst>
      <p:ext uri="{BB962C8B-B14F-4D97-AF65-F5344CB8AC3E}">
        <p14:creationId xmlns:p14="http://schemas.microsoft.com/office/powerpoint/2010/main" val="42645462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332656"/>
            <a:ext cx="7524824" cy="5505475"/>
          </a:xfrm>
        </p:spPr>
        <p:txBody>
          <a:bodyPr>
            <a:noAutofit/>
          </a:bodyPr>
          <a:lstStyle/>
          <a:p>
            <a:r>
              <a:rPr lang="ru-RU" sz="1600" dirty="0"/>
              <a:t>Оперативная электронная информация дополняется на российском рынке аналитическими материалами.</a:t>
            </a:r>
          </a:p>
          <a:p>
            <a:r>
              <a:rPr lang="ru-RU" sz="1600" dirty="0"/>
              <a:t>Ежедневные обзоры финансового рынка готовят следующие организации: </a:t>
            </a:r>
          </a:p>
          <a:p>
            <a:r>
              <a:rPr lang="ru-RU" sz="1600" dirty="0"/>
              <a:t>1.МАФИ - международное агентство финансовой информации </a:t>
            </a:r>
          </a:p>
          <a:p>
            <a:r>
              <a:rPr lang="ru-RU" sz="1600" dirty="0"/>
              <a:t>2.</a:t>
            </a:r>
            <a:r>
              <a:rPr lang="en-US" sz="1600" dirty="0"/>
              <a:t>RBC</a:t>
            </a:r>
            <a:r>
              <a:rPr lang="ru-RU" sz="1600" dirty="0"/>
              <a:t> - </a:t>
            </a:r>
            <a:r>
              <a:rPr lang="en-US" sz="1600" dirty="0"/>
              <a:t>ROS Business Consulting</a:t>
            </a:r>
            <a:r>
              <a:rPr lang="ru-RU" sz="1600" dirty="0"/>
              <a:t> </a:t>
            </a:r>
          </a:p>
          <a:p>
            <a:r>
              <a:rPr lang="ru-RU" sz="1600" dirty="0"/>
              <a:t>3."Анализ, консультации и маркетинг" (</a:t>
            </a:r>
            <a:r>
              <a:rPr lang="ru-RU" sz="1600" dirty="0" err="1"/>
              <a:t>АКиМ</a:t>
            </a:r>
            <a:r>
              <a:rPr lang="ru-RU" sz="1600" dirty="0"/>
              <a:t>) </a:t>
            </a:r>
          </a:p>
          <a:p>
            <a:r>
              <a:rPr lang="ru-RU" sz="1600" dirty="0"/>
              <a:t>4.Консультационное агентство </a:t>
            </a:r>
            <a:r>
              <a:rPr lang="ru-RU" sz="1600" dirty="0" err="1"/>
              <a:t>Скейт</a:t>
            </a:r>
            <a:r>
              <a:rPr lang="ru-RU" sz="1600" dirty="0"/>
              <a:t>-пресс     </a:t>
            </a:r>
          </a:p>
          <a:p>
            <a:r>
              <a:rPr lang="ru-RU" sz="1600" dirty="0"/>
              <a:t>5.Агентство "</a:t>
            </a:r>
            <a:r>
              <a:rPr lang="ru-RU" sz="1600" dirty="0" err="1"/>
              <a:t>Прайм</a:t>
            </a:r>
            <a:r>
              <a:rPr lang="ru-RU" sz="1600" dirty="0"/>
              <a:t>"</a:t>
            </a:r>
          </a:p>
          <a:p>
            <a:r>
              <a:rPr lang="ru-RU" sz="1600" dirty="0"/>
              <a:t>6."Агентство экономических новостей" (АЭН)</a:t>
            </a:r>
          </a:p>
          <a:p>
            <a:r>
              <a:rPr lang="ru-RU" sz="1600" dirty="0"/>
              <a:t>7.КОМИНФО Агентство коммерческих новостей</a:t>
            </a:r>
          </a:p>
          <a:p>
            <a:r>
              <a:rPr lang="ru-RU" sz="1600" dirty="0"/>
              <a:t>8.МФД - Межбанковский финансовый дом</a:t>
            </a:r>
          </a:p>
          <a:p>
            <a:r>
              <a:rPr lang="ru-RU" sz="1600" dirty="0"/>
              <a:t>9.НПФ Мастак</a:t>
            </a:r>
          </a:p>
          <a:p>
            <a:r>
              <a:rPr lang="ru-RU" sz="1600" dirty="0"/>
              <a:t>10.ТВ - </a:t>
            </a:r>
            <a:r>
              <a:rPr lang="ru-RU" sz="1600" dirty="0" err="1"/>
              <a:t>Информбизнес</a:t>
            </a:r>
            <a:r>
              <a:rPr lang="ru-RU" sz="1600" dirty="0"/>
              <a:t> </a:t>
            </a:r>
          </a:p>
          <a:p>
            <a:r>
              <a:rPr lang="ru-RU" sz="1600" dirty="0"/>
              <a:t>11.РДЦ</a:t>
            </a:r>
          </a:p>
          <a:p>
            <a:r>
              <a:rPr lang="ru-RU" sz="1600" dirty="0"/>
              <a:t>12.ИТАР-ТАСС</a:t>
            </a:r>
          </a:p>
          <a:p>
            <a:r>
              <a:rPr lang="ru-RU" sz="1600" dirty="0"/>
              <a:t>13."ПАЛ ИНФОРМ" - Агентство экономических новостей </a:t>
            </a:r>
          </a:p>
          <a:p>
            <a:r>
              <a:rPr lang="ru-RU" sz="1600" dirty="0"/>
              <a:t>14.Агентство финансовой информации (АФИ</a:t>
            </a:r>
            <a:r>
              <a:rPr lang="ru-RU" sz="1600" dirty="0" smtClean="0"/>
              <a:t>)</a:t>
            </a:r>
          </a:p>
          <a:p>
            <a:r>
              <a:rPr lang="ru-RU" sz="1600" dirty="0"/>
              <a:t>Обзоры рассыпаются по подписке по телекоммуникационным сетям, </a:t>
            </a:r>
            <a:r>
              <a:rPr lang="ru-RU" sz="1600" dirty="0" err="1"/>
              <a:t>факс­модему</a:t>
            </a:r>
            <a:r>
              <a:rPr lang="ru-RU" sz="1600" dirty="0"/>
              <a:t> и курьерам.</a:t>
            </a:r>
          </a:p>
          <a:p>
            <a:r>
              <a:rPr lang="ru-RU" sz="1600" dirty="0"/>
              <a:t>Такие агентства как АЭН, КОМИНФО, МФД, ИТАР-ТАСС предоставляют информацию в режиме </a:t>
            </a:r>
            <a:r>
              <a:rPr lang="en-US" sz="1600" dirty="0"/>
              <a:t>on</a:t>
            </a:r>
            <a:r>
              <a:rPr lang="ru-RU" sz="1600" dirty="0"/>
              <a:t>-</a:t>
            </a:r>
            <a:r>
              <a:rPr lang="en-US" sz="1600" dirty="0"/>
              <a:t>line</a:t>
            </a:r>
            <a:endParaRPr lang="ru-RU" sz="1600" dirty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633213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До начала перестройки информационные ресурсы страны формировались с учетом задач и потребностей плановой экономики. Организации, занятые обеспечением народного хозяйства и общества в целом являлись государственным и финансировалась из государственного бюджета. Крупнейшие государственные структуры имели свои информационные ресурсы: информационные системы Совета Министров, Госплана, Госснаба, Центрального статистического управления. В министерствах имелись свои информационные ресурсы и системы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0429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До начала перестройки информационные ресурсы страны формировались с учетом задач и потребностей плановой экономики. Организации, занятые обеспечением народного хозяйства и общества в целом являлись государственным и финансировалась из государственного бюджета. Крупнейшие государственные структуры имели свои информационные ресурсы: информационные системы Совета Министров, Госплана, Госснаба, Центрального статистического управления. В министерствах имелись свои информационные ресурсы и системы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5064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/>
              <a:t>Переход к рыночной экономике дает полную свободу предприятию, фирме, банку, частному лицу, имеющему средства.</a:t>
            </a:r>
          </a:p>
          <a:p>
            <a:pPr algn="just"/>
            <a:r>
              <a:rPr lang="ru-RU" dirty="0"/>
              <a:t>Естественно, возникают задачи: куда вложить капитал, какое организовать производство, кого взять в партнеры, какую продукцию выпускать по какой технологии, на какие рынки ориентироваться при сбыте продукции и ряд других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9752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276872"/>
            <a:ext cx="7408333" cy="3849291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/>
              <a:t>Эффективность принятия управленческих решений в этих условиях зависит от двух факторов:</a:t>
            </a:r>
          </a:p>
          <a:p>
            <a:pPr lvl="0" algn="just"/>
            <a:r>
              <a:rPr lang="ru-RU" dirty="0"/>
              <a:t>совершенства методик принятия решений в условиях рыночных отношений;</a:t>
            </a:r>
          </a:p>
          <a:p>
            <a:pPr lvl="0" algn="just"/>
            <a:r>
              <a:rPr lang="ru-RU" dirty="0"/>
              <a:t>наличия необходимой для принятия решений информации и возможности доступа к этой информации российских пользователей.</a:t>
            </a:r>
          </a:p>
          <a:p>
            <a:pPr algn="just"/>
            <a:r>
              <a:rPr lang="ru-RU" dirty="0"/>
              <a:t>Освоение методов ведения бизнеса, ориентированных на рыночные отношения идет в нашей стране весьма успешно. Вузы, готовящие специалистов экономического профиля провели соответствующую перестройку. Создано большое число коммерческих образовательных учреждений, готовящих специалистов в области бизнеса. Широко используются для этих же целей* зарубежные стажировки в различные страны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5582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Что касается создания системы информационного обеспечения принятия решений в области бизнеса, то этот процесс в России находится в начальной стадии. " Большинство информационных потребностей в области экономики и бизнеса для российских предпринимателей в настоящее время относится к российским национальным информационным ресурсам. Определенная часть потребностей относится к зарубежным ресурсам.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752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420888"/>
            <a:ext cx="7444349" cy="3705275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Наиболее трудной проблемой является создание национальных информационных ресурсов. Крупнейшие мировые информационные корпорации Рейтер, Дан энд </a:t>
            </a:r>
            <a:r>
              <a:rPr lang="ru-RU" dirty="0" err="1"/>
              <a:t>Бредстрит</a:t>
            </a:r>
            <a:r>
              <a:rPr lang="ru-RU" dirty="0"/>
              <a:t> созданы в середине прошлого века. В информационный бизнес за рубежом вкладываются ежегодно десятки миллиардов долларов. Корпорации, занимающиеся информационным бизнесом прекрасно оснащены техническими средствами и средствами связи имеют в своих странах и за рубежом развитую сеть поставщиков информации, которые содержатся этими информационными корпорациями.</a:t>
            </a:r>
          </a:p>
        </p:txBody>
      </p:sp>
    </p:spTree>
    <p:extLst>
      <p:ext uri="{BB962C8B-B14F-4D97-AF65-F5344CB8AC3E}">
        <p14:creationId xmlns:p14="http://schemas.microsoft.com/office/powerpoint/2010/main" val="2779336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492896"/>
            <a:ext cx="7660373" cy="3633267"/>
          </a:xfrm>
        </p:spPr>
        <p:txBody>
          <a:bodyPr>
            <a:normAutofit/>
          </a:bodyPr>
          <a:lstStyle/>
          <a:p>
            <a:r>
              <a:rPr lang="ru-RU" dirty="0"/>
              <a:t>Отсутствие необходимых денежных средств тормозит создание необходимой информационной инфраструктуры, учитывающей особенности развивающейся рыночной экономики. Однако и в этих условиях в России создаются информационные агентства и центры различной направленности.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01759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130</TotalTime>
  <Words>1493</Words>
  <Application>Microsoft Office PowerPoint</Application>
  <PresentationFormat>Экран (4:3)</PresentationFormat>
  <Paragraphs>125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Волна</vt:lpstr>
      <vt:lpstr>Отечественный рынок информационных услуг. Состояние и перспективы развития </vt:lpstr>
      <vt:lpstr>Вопросы  для самоконтроля </vt:lpstr>
      <vt:lpstr>введение</vt:lpstr>
      <vt:lpstr>введение</vt:lpstr>
      <vt:lpstr>введение</vt:lpstr>
      <vt:lpstr>введение</vt:lpstr>
      <vt:lpstr>Презентация PowerPoint</vt:lpstr>
      <vt:lpstr>Презентация PowerPoint</vt:lpstr>
      <vt:lpstr>Презентация PowerPoint</vt:lpstr>
      <vt:lpstr>Сведения об информационных ресурсах России содержатся в следующих изданиях</vt:lpstr>
      <vt:lpstr>Презентация PowerPoint</vt:lpstr>
      <vt:lpstr>Reuter - информационное агентство</vt:lpstr>
      <vt:lpstr>Рейтер</vt:lpstr>
      <vt:lpstr>Рейтер</vt:lpstr>
      <vt:lpstr>Рейтер</vt:lpstr>
      <vt:lpstr>Рейтер</vt:lpstr>
      <vt:lpstr>Reuter</vt:lpstr>
      <vt:lpstr>Reuter</vt:lpstr>
      <vt:lpstr>Информационно-издательский концерн Dow Jones and Co Ins </vt:lpstr>
      <vt:lpstr>Информация разделяется на следующие тематические блоки: </vt:lpstr>
      <vt:lpstr>Информационная коммерческая система                    «Международный информационный рынок» (ИКС МИР)</vt:lpstr>
      <vt:lpstr>Презентация PowerPoint</vt:lpstr>
      <vt:lpstr>Структуры ИКС МИР: 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Отечественный рынок информационных услуг. Состояние и перспективы развития</dc:title>
  <dc:creator>USER</dc:creator>
  <cp:lastModifiedBy>USER</cp:lastModifiedBy>
  <cp:revision>7</cp:revision>
  <dcterms:created xsi:type="dcterms:W3CDTF">2023-09-04T15:49:33Z</dcterms:created>
  <dcterms:modified xsi:type="dcterms:W3CDTF">2023-09-04T18:06:31Z</dcterms:modified>
</cp:coreProperties>
</file>