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9" r:id="rId1"/>
    <p:sldMasterId id="2147483660" r:id="rId2"/>
    <p:sldMasterId id="2147483661" r:id="rId3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906000" cy="6858000" type="A4"/>
  <p:notesSz cx="6662738" cy="9926638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C1F2ABC-1EBF-4F13-81CF-A0111242B539}">
  <a:tblStyle styleId="{2C1F2ABC-1EBF-4F13-81CF-A0111242B539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046" y="-5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887661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775075" y="0"/>
            <a:ext cx="2887661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646112" y="744537"/>
            <a:ext cx="5376862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887661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775075" y="9429750"/>
            <a:ext cx="2887661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446961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7" name="Shape 397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7" name="Shape 487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5" name="Shape 495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1" name="Shape 501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889000" y="4716462"/>
            <a:ext cx="4884737" cy="446563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 rot="5400000">
            <a:off x="5746750" y="1752599"/>
            <a:ext cx="5083174" cy="218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 rot="5400000">
            <a:off x="1295400" y="-358775"/>
            <a:ext cx="5083174" cy="6410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40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1pPr>
            <a:lvl2pPr marL="742950" indent="-19685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2pPr>
            <a:lvl3pPr marL="114300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3pPr>
            <a:lvl4pPr marL="160020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4pPr>
            <a:lvl5pPr marL="205740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5pPr>
            <a:lvl6pPr marL="25146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6pPr>
            <a:lvl7pPr marL="29718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7pPr>
            <a:lvl8pPr marL="34290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8pPr>
            <a:lvl9pPr marL="38862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419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5448300" y="609600"/>
            <a:ext cx="3632199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200"/>
              </a:spcBef>
              <a:spcAft>
                <a:spcPts val="0"/>
              </a:spcAft>
              <a:buClr>
                <a:srgbClr val="D9D9FF"/>
              </a:buClr>
              <a:buFont typeface="Arial"/>
              <a:buNone/>
              <a:defRPr/>
            </a:lvl1pPr>
            <a:lvl2pPr marL="742950" marR="0" indent="-19685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2pPr>
            <a:lvl3pPr marL="11430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3pPr>
            <a:lvl4pPr marL="16002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4pPr>
            <a:lvl5pPr marL="20574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5pPr>
            <a:lvl6pPr marL="25146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6pPr>
            <a:lvl7pPr marL="29718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7pPr>
            <a:lvl8pPr marL="34290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8pPr>
            <a:lvl9pPr marL="38862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 rot="5400000">
            <a:off x="2911475" y="-1082675"/>
            <a:ext cx="4190999" cy="875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40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1pPr>
            <a:lvl2pPr marL="742950" indent="-19685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2pPr>
            <a:lvl3pPr marL="114300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3pPr>
            <a:lvl4pPr marL="160020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4pPr>
            <a:lvl5pPr marL="205740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5pPr>
            <a:lvl6pPr marL="25146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6pPr>
            <a:lvl7pPr marL="29718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7pPr>
            <a:lvl8pPr marL="34290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8pPr>
            <a:lvl9pPr marL="388620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1941513" y="4800600"/>
            <a:ext cx="59435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pic" idx="2"/>
          </p:nvPr>
        </p:nvSpPr>
        <p:spPr>
          <a:xfrm>
            <a:off x="1941513" y="612775"/>
            <a:ext cx="59435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941513" y="5367337"/>
            <a:ext cx="59435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95300" y="273050"/>
            <a:ext cx="3259137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873500" y="273050"/>
            <a:ext cx="5537199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95300" y="1435100"/>
            <a:ext cx="3259137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95300" y="1535112"/>
            <a:ext cx="437673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495300" y="2174875"/>
            <a:ext cx="437673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3"/>
          </p:nvPr>
        </p:nvSpPr>
        <p:spPr>
          <a:xfrm>
            <a:off x="5032375" y="1535112"/>
            <a:ext cx="437832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4"/>
          </p:nvPr>
        </p:nvSpPr>
        <p:spPr>
          <a:xfrm>
            <a:off x="5032375" y="2174875"/>
            <a:ext cx="437832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4298949" cy="419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5083175" y="1196975"/>
            <a:ext cx="4298949" cy="419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782637" y="4406900"/>
            <a:ext cx="8420099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782637" y="2906713"/>
            <a:ext cx="84200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336699"/>
              </a:buClr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7634287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419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540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1pPr>
            <a:lvl2pPr marL="742950" marR="0" indent="-19685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2pPr>
            <a:lvl3pPr marL="11430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3pPr>
            <a:lvl4pPr marL="16002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4pPr>
            <a:lvl5pPr marL="20574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5pPr>
            <a:lvl6pPr marL="25146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6pPr>
            <a:lvl7pPr marL="29718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7pPr>
            <a:lvl8pPr marL="34290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8pPr>
            <a:lvl9pPr marL="38862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/>
        </p:nvSpPr>
        <p:spPr>
          <a:xfrm>
            <a:off x="560387" y="3068636"/>
            <a:ext cx="4608512" cy="9350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631825" y="304800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419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540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1pPr>
            <a:lvl2pPr marL="742950" marR="0" indent="-19685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2pPr>
            <a:lvl3pPr marL="11430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3pPr>
            <a:lvl4pPr marL="16002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4pPr>
            <a:lvl5pPr marL="20574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336699"/>
              </a:buClr>
              <a:buFont typeface="Arial"/>
              <a:buChar char="•"/>
              <a:defRPr/>
            </a:lvl5pPr>
            <a:lvl6pPr marL="25146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6pPr>
            <a:lvl7pPr marL="29718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7pPr>
            <a:lvl8pPr marL="34290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8pPr>
            <a:lvl9pPr marL="3886200" marR="0" indent="-139700" algn="l" rtl="0">
              <a:spcBef>
                <a:spcPts val="280"/>
              </a:spcBef>
              <a:spcAft>
                <a:spcPts val="0"/>
              </a:spcAft>
              <a:buClr>
                <a:srgbClr val="000099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992187" y="2205036"/>
            <a:ext cx="6248399" cy="1511299"/>
          </a:xfrm>
          <a:prstGeom prst="rect">
            <a:avLst/>
          </a:prstGeom>
          <a:noFill/>
          <a:ln>
            <a:noFill/>
          </a:ln>
        </p:spPr>
        <p:txBody>
          <a:bodyPr lIns="0" tIns="45700" rIns="91425" bIns="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endParaRPr/>
          </a:p>
        </p:txBody>
      </p:sp>
      <p:sp>
        <p:nvSpPr>
          <p:cNvPr id="55" name="Shape 55"/>
          <p:cNvSpPr txBox="1"/>
          <p:nvPr/>
        </p:nvSpPr>
        <p:spPr>
          <a:xfrm>
            <a:off x="647700" y="333375"/>
            <a:ext cx="6273799" cy="2484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ru-RU" sz="2400" b="1" dirty="0" smtClean="0">
                <a:solidFill>
                  <a:srgbClr val="336699"/>
                </a:solidFill>
              </a:rPr>
              <a:t>Т ЭЛЕКТРОННОГО ПРАВИТЕЛЬСТВА К ИНФОРМАЦИОННОМУ ОБЩЕСТВУ: ДРАЙВЕРЫ РАЗВИТИЯ И ИСТОЧНИКИ МОНЕТИЗАЦИИ</a:t>
            </a:r>
            <a:endParaRPr lang="en-US" sz="2400" b="1" i="0" u="none" strike="noStrike" cap="none" baseline="0" dirty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ЖИЗНЕННАЯ СИТУАЦИЯ.2</a:t>
            </a:r>
          </a:p>
        </p:txBody>
      </p:sp>
      <p:sp>
        <p:nvSpPr>
          <p:cNvPr id="287" name="Shape 287"/>
          <p:cNvSpPr txBox="1"/>
          <p:nvPr/>
        </p:nvSpPr>
        <p:spPr>
          <a:xfrm>
            <a:off x="8884764" y="6188548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8" name="Shape 288"/>
          <p:cNvCxnSpPr/>
          <p:nvPr/>
        </p:nvCxnSpPr>
        <p:spPr>
          <a:xfrm>
            <a:off x="5170487" y="3522662"/>
            <a:ext cx="287337" cy="1971675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289" name="Shape 289"/>
          <p:cNvSpPr/>
          <p:nvPr/>
        </p:nvSpPr>
        <p:spPr>
          <a:xfrm>
            <a:off x="2625725" y="1720850"/>
            <a:ext cx="2544762" cy="4698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Оформление визы</a:t>
            </a:r>
          </a:p>
        </p:txBody>
      </p:sp>
      <p:sp>
        <p:nvSpPr>
          <p:cNvPr id="290" name="Shape 290"/>
          <p:cNvSpPr/>
          <p:nvPr/>
        </p:nvSpPr>
        <p:spPr>
          <a:xfrm>
            <a:off x="2622550" y="3836987"/>
            <a:ext cx="2547936" cy="5826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Проверка задолженностей, штрафов, алиментов, непогашенных кредитов</a:t>
            </a:r>
          </a:p>
        </p:txBody>
      </p:sp>
      <p:sp>
        <p:nvSpPr>
          <p:cNvPr id="291" name="Shape 291"/>
          <p:cNvSpPr/>
          <p:nvPr/>
        </p:nvSpPr>
        <p:spPr>
          <a:xfrm>
            <a:off x="2624136" y="2774950"/>
            <a:ext cx="2546349" cy="4317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Покупка полиса ОМС</a:t>
            </a:r>
          </a:p>
        </p:txBody>
      </p:sp>
      <p:sp>
        <p:nvSpPr>
          <p:cNvPr id="292" name="Shape 292"/>
          <p:cNvSpPr/>
          <p:nvPr/>
        </p:nvSpPr>
        <p:spPr>
          <a:xfrm>
            <a:off x="2625725" y="2257425"/>
            <a:ext cx="2544762" cy="44132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Поиск авиа и ж/д билетов </a:t>
            </a:r>
          </a:p>
        </p:txBody>
      </p:sp>
      <p:sp>
        <p:nvSpPr>
          <p:cNvPr id="293" name="Shape 293"/>
          <p:cNvSpPr/>
          <p:nvPr/>
        </p:nvSpPr>
        <p:spPr>
          <a:xfrm>
            <a:off x="2625725" y="4994275"/>
            <a:ext cx="2544762" cy="415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Бюджетное жилье </a:t>
            </a:r>
          </a:p>
        </p:txBody>
      </p:sp>
      <p:sp>
        <p:nvSpPr>
          <p:cNvPr id="294" name="Shape 294"/>
          <p:cNvSpPr/>
          <p:nvPr/>
        </p:nvSpPr>
        <p:spPr>
          <a:xfrm>
            <a:off x="2625725" y="4495800"/>
            <a:ext cx="2544762" cy="4286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Попутчики для поездки на машине</a:t>
            </a:r>
          </a:p>
        </p:txBody>
      </p:sp>
      <p:sp>
        <p:nvSpPr>
          <p:cNvPr id="295" name="Shape 295"/>
          <p:cNvSpPr/>
          <p:nvPr/>
        </p:nvSpPr>
        <p:spPr>
          <a:xfrm>
            <a:off x="2625725" y="3282950"/>
            <a:ext cx="2544762" cy="4778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Оформление доверенности на выезд ребенка за границу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x="3402012" y="1098550"/>
            <a:ext cx="992187" cy="3381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УСЛУГИ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5786437" y="1049337"/>
            <a:ext cx="1300162" cy="5365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БАЗОВЫЕ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СЕРВИСЫ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x="7545386" y="1047750"/>
            <a:ext cx="1870074" cy="534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ТЕХНИЧЕСКИЕ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СЕРВИСЫ</a:t>
            </a:r>
          </a:p>
        </p:txBody>
      </p:sp>
      <p:sp>
        <p:nvSpPr>
          <p:cNvPr id="299" name="Shape 299"/>
          <p:cNvSpPr/>
          <p:nvPr/>
        </p:nvSpPr>
        <p:spPr>
          <a:xfrm>
            <a:off x="7788275" y="1863725"/>
            <a:ext cx="1533524" cy="288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ЕСИА</a:t>
            </a:r>
          </a:p>
        </p:txBody>
      </p:sp>
      <p:sp>
        <p:nvSpPr>
          <p:cNvPr id="300" name="Shape 300"/>
          <p:cNvSpPr/>
          <p:nvPr/>
        </p:nvSpPr>
        <p:spPr>
          <a:xfrm>
            <a:off x="7788275" y="2255836"/>
            <a:ext cx="1533524" cy="29686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ИС ГУЦ</a:t>
            </a:r>
          </a:p>
        </p:txBody>
      </p:sp>
      <p:sp>
        <p:nvSpPr>
          <p:cNvPr id="301" name="Shape 301"/>
          <p:cNvSpPr/>
          <p:nvPr/>
        </p:nvSpPr>
        <p:spPr>
          <a:xfrm>
            <a:off x="7788275" y="2657475"/>
            <a:ext cx="1533524" cy="2873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sp>
        <p:nvSpPr>
          <p:cNvPr id="302" name="Shape 302"/>
          <p:cNvSpPr/>
          <p:nvPr/>
        </p:nvSpPr>
        <p:spPr>
          <a:xfrm>
            <a:off x="7788275" y="3049586"/>
            <a:ext cx="1522412" cy="2873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303" name="Shape 303"/>
          <p:cNvSpPr/>
          <p:nvPr/>
        </p:nvSpPr>
        <p:spPr>
          <a:xfrm>
            <a:off x="7788275" y="3440112"/>
            <a:ext cx="1525587" cy="2809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ЕПГУ</a:t>
            </a:r>
          </a:p>
        </p:txBody>
      </p:sp>
      <p:sp>
        <p:nvSpPr>
          <p:cNvPr id="304" name="Shape 304"/>
          <p:cNvSpPr/>
          <p:nvPr/>
        </p:nvSpPr>
        <p:spPr>
          <a:xfrm>
            <a:off x="7788275" y="3824287"/>
            <a:ext cx="1525587" cy="27781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ИС ГУЦ</a:t>
            </a:r>
          </a:p>
        </p:txBody>
      </p:sp>
      <p:sp>
        <p:nvSpPr>
          <p:cNvPr id="305" name="Shape 305"/>
          <p:cNvSpPr/>
          <p:nvPr/>
        </p:nvSpPr>
        <p:spPr>
          <a:xfrm>
            <a:off x="7788275" y="4205287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sp>
        <p:nvSpPr>
          <p:cNvPr id="306" name="Shape 306"/>
          <p:cNvSpPr/>
          <p:nvPr/>
        </p:nvSpPr>
        <p:spPr>
          <a:xfrm>
            <a:off x="7797800" y="4562475"/>
            <a:ext cx="1528762" cy="2905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307" name="Shape 307"/>
          <p:cNvSpPr/>
          <p:nvPr/>
        </p:nvSpPr>
        <p:spPr>
          <a:xfrm>
            <a:off x="7788275" y="5311775"/>
            <a:ext cx="1530350" cy="2809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308" name="Shape 308"/>
          <p:cNvSpPr/>
          <p:nvPr/>
        </p:nvSpPr>
        <p:spPr>
          <a:xfrm>
            <a:off x="7788275" y="5681662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cxnSp>
        <p:nvCxnSpPr>
          <p:cNvPr id="309" name="Shape 309"/>
          <p:cNvCxnSpPr/>
          <p:nvPr/>
        </p:nvCxnSpPr>
        <p:spPr>
          <a:xfrm rot="10800000" flipH="1">
            <a:off x="7416800" y="5453062"/>
            <a:ext cx="371474" cy="41275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10" name="Shape 310"/>
          <p:cNvCxnSpPr/>
          <p:nvPr/>
        </p:nvCxnSpPr>
        <p:spPr>
          <a:xfrm rot="10800000" flipH="1">
            <a:off x="7416800" y="2008186"/>
            <a:ext cx="371474" cy="447674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11" name="Shape 311"/>
          <p:cNvCxnSpPr/>
          <p:nvPr/>
        </p:nvCxnSpPr>
        <p:spPr>
          <a:xfrm rot="-5400000" flipH="1">
            <a:off x="7279480" y="2683668"/>
            <a:ext cx="835025" cy="182561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12" name="Shape 312"/>
          <p:cNvSpPr txBox="1"/>
          <p:nvPr/>
        </p:nvSpPr>
        <p:spPr>
          <a:xfrm>
            <a:off x="7880350" y="5997575"/>
            <a:ext cx="1609725" cy="4048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КОЛ-ВО ТРАНЗАКЦИЙ </a:t>
            </a:r>
            <a:b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ПО УСЛУГЕ: 12 </a:t>
            </a:r>
          </a:p>
        </p:txBody>
      </p:sp>
      <p:grpSp>
        <p:nvGrpSpPr>
          <p:cNvPr id="313" name="Shape 313"/>
          <p:cNvGrpSpPr/>
          <p:nvPr/>
        </p:nvGrpSpPr>
        <p:grpSpPr>
          <a:xfrm>
            <a:off x="2292350" y="1741486"/>
            <a:ext cx="242886" cy="4348163"/>
            <a:chOff x="2292350" y="1741486"/>
            <a:chExt cx="242886" cy="4348163"/>
          </a:xfrm>
        </p:grpSpPr>
        <p:pic>
          <p:nvPicPr>
            <p:cNvPr id="314" name="Shape 31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92350" y="1743075"/>
              <a:ext cx="242886" cy="4346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315" name="Shape 315"/>
            <p:cNvSpPr txBox="1"/>
            <p:nvPr/>
          </p:nvSpPr>
          <p:spPr>
            <a:xfrm>
              <a:off x="2352675" y="1741486"/>
              <a:ext cx="123824" cy="42846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16" name="Shape 316"/>
          <p:cNvSpPr/>
          <p:nvPr/>
        </p:nvSpPr>
        <p:spPr>
          <a:xfrm>
            <a:off x="407987" y="2105025"/>
            <a:ext cx="1730374" cy="839787"/>
          </a:xfrm>
          <a:prstGeom prst="wedgeEllipseCallout">
            <a:avLst>
              <a:gd name="adj1" fmla="val 8410"/>
              <a:gd name="adj2" fmla="val 27329"/>
            </a:avLst>
          </a:prstGeom>
          <a:noFill/>
          <a:ln w="15875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 собираюсь в отпуск</a:t>
            </a:r>
          </a:p>
        </p:txBody>
      </p:sp>
      <p:cxnSp>
        <p:nvCxnSpPr>
          <p:cNvPr id="317" name="Shape 317"/>
          <p:cNvCxnSpPr/>
          <p:nvPr/>
        </p:nvCxnSpPr>
        <p:spPr>
          <a:xfrm>
            <a:off x="7621586" y="2801936"/>
            <a:ext cx="17938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18" name="Shape 318"/>
          <p:cNvCxnSpPr/>
          <p:nvPr/>
        </p:nvCxnSpPr>
        <p:spPr>
          <a:xfrm>
            <a:off x="7620000" y="2422525"/>
            <a:ext cx="180975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19" name="Shape 319"/>
          <p:cNvCxnSpPr/>
          <p:nvPr/>
        </p:nvCxnSpPr>
        <p:spPr>
          <a:xfrm rot="10800000" flipH="1">
            <a:off x="7416800" y="3963986"/>
            <a:ext cx="371474" cy="55561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20" name="Shape 320"/>
          <p:cNvCxnSpPr/>
          <p:nvPr/>
        </p:nvCxnSpPr>
        <p:spPr>
          <a:xfrm>
            <a:off x="7416800" y="4019550"/>
            <a:ext cx="371474" cy="327025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21" name="Shape 321"/>
          <p:cNvSpPr/>
          <p:nvPr/>
        </p:nvSpPr>
        <p:spPr>
          <a:xfrm>
            <a:off x="2619375" y="5495925"/>
            <a:ext cx="2551111" cy="4302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Заказ такси</a:t>
            </a:r>
          </a:p>
        </p:txBody>
      </p:sp>
      <p:sp>
        <p:nvSpPr>
          <p:cNvPr id="322" name="Shape 322"/>
          <p:cNvSpPr/>
          <p:nvPr/>
        </p:nvSpPr>
        <p:spPr>
          <a:xfrm>
            <a:off x="5457825" y="2232025"/>
            <a:ext cx="1958974" cy="4476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Идентификация и аутентификация</a:t>
            </a:r>
          </a:p>
        </p:txBody>
      </p:sp>
      <p:sp>
        <p:nvSpPr>
          <p:cNvPr id="323" name="Shape 323"/>
          <p:cNvSpPr/>
          <p:nvPr/>
        </p:nvSpPr>
        <p:spPr>
          <a:xfrm>
            <a:off x="5457825" y="3265486"/>
            <a:ext cx="1958974" cy="4714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Формирование электронного документа</a:t>
            </a:r>
          </a:p>
        </p:txBody>
      </p:sp>
      <p:sp>
        <p:nvSpPr>
          <p:cNvPr id="324" name="Shape 324"/>
          <p:cNvSpPr/>
          <p:nvPr/>
        </p:nvSpPr>
        <p:spPr>
          <a:xfrm>
            <a:off x="5457825" y="3797300"/>
            <a:ext cx="1958974" cy="4445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Формирование электронной подписи</a:t>
            </a:r>
          </a:p>
        </p:txBody>
      </p:sp>
      <p:sp>
        <p:nvSpPr>
          <p:cNvPr id="325" name="Shape 325"/>
          <p:cNvSpPr/>
          <p:nvPr/>
        </p:nvSpPr>
        <p:spPr>
          <a:xfrm>
            <a:off x="5457825" y="5287962"/>
            <a:ext cx="1958974" cy="4127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Информирование</a:t>
            </a:r>
          </a:p>
        </p:txBody>
      </p:sp>
      <p:sp>
        <p:nvSpPr>
          <p:cNvPr id="326" name="Shape 326"/>
          <p:cNvSpPr/>
          <p:nvPr/>
        </p:nvSpPr>
        <p:spPr>
          <a:xfrm>
            <a:off x="5457825" y="2740025"/>
            <a:ext cx="1958974" cy="4651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Проверка электронной подписи</a:t>
            </a:r>
          </a:p>
        </p:txBody>
      </p:sp>
      <p:sp>
        <p:nvSpPr>
          <p:cNvPr id="327" name="Shape 327"/>
          <p:cNvSpPr/>
          <p:nvPr/>
        </p:nvSpPr>
        <p:spPr>
          <a:xfrm>
            <a:off x="5457825" y="1706561"/>
            <a:ext cx="1958974" cy="4651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Предоставление сведений </a:t>
            </a:r>
            <a:b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 пользователе</a:t>
            </a:r>
          </a:p>
        </p:txBody>
      </p:sp>
      <p:sp>
        <p:nvSpPr>
          <p:cNvPr id="328" name="Shape 328"/>
          <p:cNvSpPr/>
          <p:nvPr/>
        </p:nvSpPr>
        <p:spPr>
          <a:xfrm>
            <a:off x="5457825" y="4792662"/>
            <a:ext cx="1958974" cy="4349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Совершение платежа</a:t>
            </a:r>
          </a:p>
        </p:txBody>
      </p:sp>
      <p:sp>
        <p:nvSpPr>
          <p:cNvPr id="329" name="Shape 329"/>
          <p:cNvSpPr/>
          <p:nvPr/>
        </p:nvSpPr>
        <p:spPr>
          <a:xfrm>
            <a:off x="7788275" y="1509712"/>
            <a:ext cx="1533524" cy="288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ЕСИА</a:t>
            </a:r>
          </a:p>
        </p:txBody>
      </p:sp>
      <p:cxnSp>
        <p:nvCxnSpPr>
          <p:cNvPr id="330" name="Shape 330"/>
          <p:cNvCxnSpPr/>
          <p:nvPr/>
        </p:nvCxnSpPr>
        <p:spPr>
          <a:xfrm rot="10800000" flipH="1">
            <a:off x="7416800" y="1654174"/>
            <a:ext cx="371474" cy="28575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31" name="Shape 331"/>
          <p:cNvCxnSpPr/>
          <p:nvPr/>
        </p:nvCxnSpPr>
        <p:spPr>
          <a:xfrm>
            <a:off x="7416800" y="3502025"/>
            <a:ext cx="371474" cy="77787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32" name="Shape 332"/>
          <p:cNvCxnSpPr/>
          <p:nvPr/>
        </p:nvCxnSpPr>
        <p:spPr>
          <a:xfrm>
            <a:off x="7416800" y="5494337"/>
            <a:ext cx="371474" cy="328611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33" name="Shape 333"/>
          <p:cNvCxnSpPr/>
          <p:nvPr/>
        </p:nvCxnSpPr>
        <p:spPr>
          <a:xfrm>
            <a:off x="5170487" y="3522662"/>
            <a:ext cx="287337" cy="993774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34" name="Shape 334"/>
          <p:cNvCxnSpPr/>
          <p:nvPr/>
        </p:nvCxnSpPr>
        <p:spPr>
          <a:xfrm rot="10800000" flipH="1">
            <a:off x="5170487" y="2455862"/>
            <a:ext cx="287337" cy="1066799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35" name="Shape 335"/>
          <p:cNvCxnSpPr/>
          <p:nvPr/>
        </p:nvCxnSpPr>
        <p:spPr>
          <a:xfrm rot="10800000" flipH="1">
            <a:off x="5170487" y="1947861"/>
            <a:ext cx="287337" cy="1582737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pic>
        <p:nvPicPr>
          <p:cNvPr id="336" name="Shape 3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4487" y="3273425"/>
            <a:ext cx="1714500" cy="1374774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Shape 337"/>
          <p:cNvSpPr/>
          <p:nvPr/>
        </p:nvSpPr>
        <p:spPr>
          <a:xfrm>
            <a:off x="7796211" y="4945062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ИПШ</a:t>
            </a:r>
          </a:p>
        </p:txBody>
      </p:sp>
      <p:cxnSp>
        <p:nvCxnSpPr>
          <p:cNvPr id="338" name="Shape 338"/>
          <p:cNvCxnSpPr/>
          <p:nvPr/>
        </p:nvCxnSpPr>
        <p:spPr>
          <a:xfrm>
            <a:off x="7416800" y="5010150"/>
            <a:ext cx="379412" cy="76199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39" name="Shape 339"/>
          <p:cNvSpPr/>
          <p:nvPr/>
        </p:nvSpPr>
        <p:spPr>
          <a:xfrm>
            <a:off x="5457825" y="4302125"/>
            <a:ext cx="1958974" cy="4302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Гарантированная доставка</a:t>
            </a:r>
          </a:p>
        </p:txBody>
      </p:sp>
      <p:cxnSp>
        <p:nvCxnSpPr>
          <p:cNvPr id="340" name="Shape 340"/>
          <p:cNvCxnSpPr/>
          <p:nvPr/>
        </p:nvCxnSpPr>
        <p:spPr>
          <a:xfrm>
            <a:off x="5314950" y="5010150"/>
            <a:ext cx="142875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41" name="Shape 341"/>
          <p:cNvCxnSpPr/>
          <p:nvPr/>
        </p:nvCxnSpPr>
        <p:spPr>
          <a:xfrm>
            <a:off x="5314950" y="4014787"/>
            <a:ext cx="142875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42" name="Shape 342"/>
          <p:cNvCxnSpPr/>
          <p:nvPr/>
        </p:nvCxnSpPr>
        <p:spPr>
          <a:xfrm>
            <a:off x="5314950" y="3522662"/>
            <a:ext cx="142875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43" name="Shape 343"/>
          <p:cNvCxnSpPr/>
          <p:nvPr/>
        </p:nvCxnSpPr>
        <p:spPr>
          <a:xfrm>
            <a:off x="7416800" y="4516437"/>
            <a:ext cx="381000" cy="192087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ЖИЗНЕННАЯ СИТУАЦИЯ.3</a:t>
            </a:r>
          </a:p>
        </p:txBody>
      </p:sp>
      <p:sp>
        <p:nvSpPr>
          <p:cNvPr id="349" name="Shape 349"/>
          <p:cNvSpPr txBox="1"/>
          <p:nvPr/>
        </p:nvSpPr>
        <p:spPr>
          <a:xfrm>
            <a:off x="8913812" y="6166249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Shape 350"/>
          <p:cNvSpPr txBox="1"/>
          <p:nvPr/>
        </p:nvSpPr>
        <p:spPr>
          <a:xfrm>
            <a:off x="7691436" y="5795962"/>
            <a:ext cx="1608137" cy="4032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КОЛ-ВО ТРАНЗАКЦИЙ </a:t>
            </a:r>
            <a:b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ПО УСЛУГЕ: 9 </a:t>
            </a:r>
          </a:p>
        </p:txBody>
      </p:sp>
      <p:cxnSp>
        <p:nvCxnSpPr>
          <p:cNvPr id="351" name="Shape 351"/>
          <p:cNvCxnSpPr/>
          <p:nvPr/>
        </p:nvCxnSpPr>
        <p:spPr>
          <a:xfrm>
            <a:off x="4957762" y="3630612"/>
            <a:ext cx="396874" cy="1947862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52" name="Shape 352"/>
          <p:cNvSpPr/>
          <p:nvPr/>
        </p:nvSpPr>
        <p:spPr>
          <a:xfrm>
            <a:off x="2506661" y="2479675"/>
            <a:ext cx="2451100" cy="6318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Управление имуществом (Росреестр, Мосжилинспекция, МВД России, ОАТИ)</a:t>
            </a:r>
          </a:p>
        </p:txBody>
      </p:sp>
      <p:sp>
        <p:nvSpPr>
          <p:cNvPr id="353" name="Shape 353"/>
          <p:cNvSpPr/>
          <p:nvPr/>
        </p:nvSpPr>
        <p:spPr>
          <a:xfrm>
            <a:off x="2522536" y="1785936"/>
            <a:ext cx="2451100" cy="50323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Регистрация ИП или ЮЛ</a:t>
            </a:r>
          </a:p>
        </p:txBody>
      </p:sp>
      <p:sp>
        <p:nvSpPr>
          <p:cNvPr id="354" name="Shape 354"/>
          <p:cNvSpPr/>
          <p:nvPr/>
        </p:nvSpPr>
        <p:spPr>
          <a:xfrm>
            <a:off x="2501900" y="3306762"/>
            <a:ext cx="2455862" cy="6477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Сертификация, декларирование продукции (Росаккредитация, Роспотребнадзор)</a:t>
            </a:r>
          </a:p>
        </p:txBody>
      </p:sp>
      <p:sp>
        <p:nvSpPr>
          <p:cNvPr id="355" name="Shape 355"/>
          <p:cNvSpPr/>
          <p:nvPr/>
        </p:nvSpPr>
        <p:spPr>
          <a:xfrm>
            <a:off x="2506661" y="4156075"/>
            <a:ext cx="2451100" cy="6159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Размещение рекламных конструкций (Москомархитектура)</a:t>
            </a:r>
          </a:p>
        </p:txBody>
      </p:sp>
      <p:sp>
        <p:nvSpPr>
          <p:cNvPr id="356" name="Shape 356"/>
          <p:cNvSpPr/>
          <p:nvPr/>
        </p:nvSpPr>
        <p:spPr>
          <a:xfrm>
            <a:off x="5354637" y="2317750"/>
            <a:ext cx="1958974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Идентификация и аутентификация</a:t>
            </a:r>
          </a:p>
        </p:txBody>
      </p:sp>
      <p:sp>
        <p:nvSpPr>
          <p:cNvPr id="357" name="Shape 357"/>
          <p:cNvSpPr/>
          <p:nvPr/>
        </p:nvSpPr>
        <p:spPr>
          <a:xfrm>
            <a:off x="5354637" y="3349625"/>
            <a:ext cx="1958974" cy="4714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Формирование электронного документа</a:t>
            </a:r>
          </a:p>
        </p:txBody>
      </p:sp>
      <p:sp>
        <p:nvSpPr>
          <p:cNvPr id="358" name="Shape 358"/>
          <p:cNvSpPr/>
          <p:nvPr/>
        </p:nvSpPr>
        <p:spPr>
          <a:xfrm>
            <a:off x="5354637" y="3881437"/>
            <a:ext cx="1958974" cy="4445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Формирование электронной подписи</a:t>
            </a:r>
          </a:p>
        </p:txBody>
      </p:sp>
      <p:sp>
        <p:nvSpPr>
          <p:cNvPr id="359" name="Shape 359"/>
          <p:cNvSpPr/>
          <p:nvPr/>
        </p:nvSpPr>
        <p:spPr>
          <a:xfrm>
            <a:off x="5354637" y="4386262"/>
            <a:ext cx="1958974" cy="4302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Гарантированная доставка</a:t>
            </a:r>
          </a:p>
        </p:txBody>
      </p:sp>
      <p:sp>
        <p:nvSpPr>
          <p:cNvPr id="360" name="Shape 360"/>
          <p:cNvSpPr/>
          <p:nvPr/>
        </p:nvSpPr>
        <p:spPr>
          <a:xfrm>
            <a:off x="5354637" y="5372100"/>
            <a:ext cx="1958974" cy="4127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Информирование</a:t>
            </a:r>
          </a:p>
        </p:txBody>
      </p:sp>
      <p:sp>
        <p:nvSpPr>
          <p:cNvPr id="361" name="Shape 361"/>
          <p:cNvSpPr/>
          <p:nvPr/>
        </p:nvSpPr>
        <p:spPr>
          <a:xfrm>
            <a:off x="7691436" y="1816100"/>
            <a:ext cx="1511299" cy="2873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ЕСИА</a:t>
            </a:r>
          </a:p>
        </p:txBody>
      </p:sp>
      <p:sp>
        <p:nvSpPr>
          <p:cNvPr id="362" name="Shape 362"/>
          <p:cNvSpPr/>
          <p:nvPr/>
        </p:nvSpPr>
        <p:spPr>
          <a:xfrm>
            <a:off x="7691436" y="2208211"/>
            <a:ext cx="1511299" cy="29686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ИС ГУЦ</a:t>
            </a:r>
          </a:p>
        </p:txBody>
      </p:sp>
      <p:sp>
        <p:nvSpPr>
          <p:cNvPr id="363" name="Shape 363"/>
          <p:cNvSpPr/>
          <p:nvPr/>
        </p:nvSpPr>
        <p:spPr>
          <a:xfrm>
            <a:off x="7691436" y="2608261"/>
            <a:ext cx="1511299" cy="288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sp>
        <p:nvSpPr>
          <p:cNvPr id="364" name="Shape 364"/>
          <p:cNvSpPr/>
          <p:nvPr/>
        </p:nvSpPr>
        <p:spPr>
          <a:xfrm>
            <a:off x="7678736" y="3009900"/>
            <a:ext cx="1512886" cy="288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365" name="Shape 365"/>
          <p:cNvSpPr/>
          <p:nvPr/>
        </p:nvSpPr>
        <p:spPr>
          <a:xfrm>
            <a:off x="7672386" y="3444875"/>
            <a:ext cx="1511299" cy="2809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ЕПГУ</a:t>
            </a:r>
          </a:p>
        </p:txBody>
      </p:sp>
      <p:sp>
        <p:nvSpPr>
          <p:cNvPr id="366" name="Shape 366"/>
          <p:cNvSpPr/>
          <p:nvPr/>
        </p:nvSpPr>
        <p:spPr>
          <a:xfrm>
            <a:off x="7686675" y="4014787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367" name="Shape 367"/>
          <p:cNvSpPr/>
          <p:nvPr/>
        </p:nvSpPr>
        <p:spPr>
          <a:xfrm>
            <a:off x="7686675" y="5060950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cxnSp>
        <p:nvCxnSpPr>
          <p:cNvPr id="368" name="Shape 368"/>
          <p:cNvCxnSpPr/>
          <p:nvPr/>
        </p:nvCxnSpPr>
        <p:spPr>
          <a:xfrm rot="10800000" flipH="1">
            <a:off x="7313611" y="5202236"/>
            <a:ext cx="373061" cy="376236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69" name="Shape 369"/>
          <p:cNvCxnSpPr/>
          <p:nvPr/>
        </p:nvCxnSpPr>
        <p:spPr>
          <a:xfrm>
            <a:off x="7313611" y="2540000"/>
            <a:ext cx="365125" cy="614361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70" name="Shape 370"/>
          <p:cNvCxnSpPr/>
          <p:nvPr/>
        </p:nvCxnSpPr>
        <p:spPr>
          <a:xfrm>
            <a:off x="5156200" y="3586162"/>
            <a:ext cx="19843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71" name="Shape 371"/>
          <p:cNvCxnSpPr/>
          <p:nvPr/>
        </p:nvCxnSpPr>
        <p:spPr>
          <a:xfrm>
            <a:off x="5165725" y="4562475"/>
            <a:ext cx="21113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72" name="Shape 372"/>
          <p:cNvSpPr/>
          <p:nvPr/>
        </p:nvSpPr>
        <p:spPr>
          <a:xfrm>
            <a:off x="5354637" y="2824161"/>
            <a:ext cx="1958974" cy="4651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Проверка электронной подписи</a:t>
            </a:r>
          </a:p>
        </p:txBody>
      </p:sp>
      <p:sp>
        <p:nvSpPr>
          <p:cNvPr id="373" name="Shape 373"/>
          <p:cNvSpPr/>
          <p:nvPr/>
        </p:nvSpPr>
        <p:spPr>
          <a:xfrm>
            <a:off x="5354637" y="1792286"/>
            <a:ext cx="1958974" cy="46355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Предоставление сведений </a:t>
            </a:r>
            <a:b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 пользователе</a:t>
            </a:r>
          </a:p>
        </p:txBody>
      </p:sp>
      <p:grpSp>
        <p:nvGrpSpPr>
          <p:cNvPr id="374" name="Shape 374"/>
          <p:cNvGrpSpPr/>
          <p:nvPr/>
        </p:nvGrpSpPr>
        <p:grpSpPr>
          <a:xfrm>
            <a:off x="2298700" y="1577975"/>
            <a:ext cx="206374" cy="4206874"/>
            <a:chOff x="2298700" y="1577975"/>
            <a:chExt cx="206374" cy="4206874"/>
          </a:xfrm>
        </p:grpSpPr>
        <p:pic>
          <p:nvPicPr>
            <p:cNvPr id="375" name="Shape 37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98700" y="1579562"/>
              <a:ext cx="206374" cy="42052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376" name="Shape 376"/>
            <p:cNvSpPr txBox="1"/>
            <p:nvPr/>
          </p:nvSpPr>
          <p:spPr>
            <a:xfrm>
              <a:off x="2351086" y="1577975"/>
              <a:ext cx="104774" cy="41544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77" name="Shape 377"/>
          <p:cNvSpPr/>
          <p:nvPr/>
        </p:nvSpPr>
        <p:spPr>
          <a:xfrm>
            <a:off x="5354637" y="4876800"/>
            <a:ext cx="1958974" cy="4349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Совершение платежа</a:t>
            </a:r>
          </a:p>
        </p:txBody>
      </p:sp>
      <p:sp>
        <p:nvSpPr>
          <p:cNvPr id="378" name="Shape 378"/>
          <p:cNvSpPr/>
          <p:nvPr/>
        </p:nvSpPr>
        <p:spPr>
          <a:xfrm>
            <a:off x="704850" y="1639886"/>
            <a:ext cx="1593849" cy="839787"/>
          </a:xfrm>
          <a:prstGeom prst="wedgeEllipseCallout">
            <a:avLst>
              <a:gd name="adj1" fmla="val 8410"/>
              <a:gd name="adj2" fmla="val 27329"/>
            </a:avLst>
          </a:prstGeom>
          <a:noFill/>
          <a:ln w="15875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 открываю бизнес</a:t>
            </a:r>
          </a:p>
        </p:txBody>
      </p:sp>
      <p:cxnSp>
        <p:nvCxnSpPr>
          <p:cNvPr id="379" name="Shape 379"/>
          <p:cNvCxnSpPr/>
          <p:nvPr/>
        </p:nvCxnSpPr>
        <p:spPr>
          <a:xfrm rot="10800000" flipH="1">
            <a:off x="4957762" y="2540000"/>
            <a:ext cx="396874" cy="1090612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80" name="Shape 380"/>
          <p:cNvCxnSpPr/>
          <p:nvPr/>
        </p:nvCxnSpPr>
        <p:spPr>
          <a:xfrm rot="10800000" flipH="1">
            <a:off x="7313611" y="4156074"/>
            <a:ext cx="373061" cy="44450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81" name="Shape 381"/>
          <p:cNvCxnSpPr/>
          <p:nvPr/>
        </p:nvCxnSpPr>
        <p:spPr>
          <a:xfrm rot="10800000" flipH="1">
            <a:off x="7313611" y="1958975"/>
            <a:ext cx="377824" cy="581024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pic>
        <p:nvPicPr>
          <p:cNvPr id="382" name="Shape 3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850" y="2889250"/>
            <a:ext cx="1512886" cy="15112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Shape 383"/>
          <p:cNvSpPr/>
          <p:nvPr/>
        </p:nvSpPr>
        <p:spPr>
          <a:xfrm>
            <a:off x="7686675" y="4611687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ИПШ</a:t>
            </a:r>
          </a:p>
        </p:txBody>
      </p:sp>
      <p:cxnSp>
        <p:nvCxnSpPr>
          <p:cNvPr id="384" name="Shape 384"/>
          <p:cNvCxnSpPr/>
          <p:nvPr/>
        </p:nvCxnSpPr>
        <p:spPr>
          <a:xfrm rot="10800000" flipH="1">
            <a:off x="7313611" y="4752975"/>
            <a:ext cx="373061" cy="341311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85" name="Shape 385"/>
          <p:cNvSpPr/>
          <p:nvPr/>
        </p:nvSpPr>
        <p:spPr>
          <a:xfrm>
            <a:off x="2522536" y="4984750"/>
            <a:ext cx="2455862" cy="5651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Управление трудовыми ресурсами (Роструд, ФМС России)</a:t>
            </a:r>
          </a:p>
        </p:txBody>
      </p:sp>
      <p:cxnSp>
        <p:nvCxnSpPr>
          <p:cNvPr id="386" name="Shape 386"/>
          <p:cNvCxnSpPr/>
          <p:nvPr/>
        </p:nvCxnSpPr>
        <p:spPr>
          <a:xfrm>
            <a:off x="4957762" y="3630612"/>
            <a:ext cx="396874" cy="1463675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87" name="Shape 387"/>
          <p:cNvCxnSpPr/>
          <p:nvPr/>
        </p:nvCxnSpPr>
        <p:spPr>
          <a:xfrm>
            <a:off x="7496175" y="2355850"/>
            <a:ext cx="195261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88" name="Shape 388"/>
          <p:cNvCxnSpPr/>
          <p:nvPr/>
        </p:nvCxnSpPr>
        <p:spPr>
          <a:xfrm>
            <a:off x="7496175" y="2752725"/>
            <a:ext cx="195261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89" name="Shape 389"/>
          <p:cNvSpPr/>
          <p:nvPr/>
        </p:nvSpPr>
        <p:spPr>
          <a:xfrm>
            <a:off x="7681911" y="5437187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cxnSp>
        <p:nvCxnSpPr>
          <p:cNvPr id="390" name="Shape 390"/>
          <p:cNvCxnSpPr/>
          <p:nvPr/>
        </p:nvCxnSpPr>
        <p:spPr>
          <a:xfrm>
            <a:off x="7313611" y="3586162"/>
            <a:ext cx="358775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391" name="Shape 391"/>
          <p:cNvCxnSpPr/>
          <p:nvPr/>
        </p:nvCxnSpPr>
        <p:spPr>
          <a:xfrm>
            <a:off x="7313611" y="5578475"/>
            <a:ext cx="368299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92" name="Shape 392"/>
          <p:cNvSpPr txBox="1"/>
          <p:nvPr/>
        </p:nvSpPr>
        <p:spPr>
          <a:xfrm>
            <a:off x="3233736" y="1300162"/>
            <a:ext cx="992187" cy="339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УСЛУГИ</a:t>
            </a:r>
          </a:p>
        </p:txBody>
      </p:sp>
      <p:sp>
        <p:nvSpPr>
          <p:cNvPr id="393" name="Shape 393"/>
          <p:cNvSpPr txBox="1"/>
          <p:nvPr/>
        </p:nvSpPr>
        <p:spPr>
          <a:xfrm>
            <a:off x="5678487" y="1236662"/>
            <a:ext cx="1247774" cy="5365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БАЗОВЫЕ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СЕРВИСЫ</a:t>
            </a:r>
          </a:p>
        </p:txBody>
      </p:sp>
      <p:sp>
        <p:nvSpPr>
          <p:cNvPr id="394" name="Shape 394"/>
          <p:cNvSpPr txBox="1"/>
          <p:nvPr/>
        </p:nvSpPr>
        <p:spPr>
          <a:xfrm>
            <a:off x="7540625" y="1270000"/>
            <a:ext cx="1733549" cy="479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ТЕХНИЧЕСКИЕ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СЕРВИСЫ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ЦЕЛЕВАЯ МОДЕЛЬ</a:t>
            </a:r>
          </a:p>
        </p:txBody>
      </p:sp>
      <p:sp>
        <p:nvSpPr>
          <p:cNvPr id="400" name="Shape 400"/>
          <p:cNvSpPr txBox="1"/>
          <p:nvPr/>
        </p:nvSpPr>
        <p:spPr>
          <a:xfrm>
            <a:off x="8912224" y="6165304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Shape 401"/>
          <p:cNvSpPr txBox="1"/>
          <p:nvPr/>
        </p:nvSpPr>
        <p:spPr>
          <a:xfrm>
            <a:off x="644525" y="3124200"/>
            <a:ext cx="8883650" cy="6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644525" y="4857750"/>
            <a:ext cx="8883650" cy="5984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36699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3" name="Shape 403"/>
          <p:cNvSpPr/>
          <p:nvPr/>
        </p:nvSpPr>
        <p:spPr>
          <a:xfrm>
            <a:off x="644525" y="3784600"/>
            <a:ext cx="8883650" cy="103822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36699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641350" y="2649536"/>
            <a:ext cx="2114550" cy="4349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ЕПГУ / РПГУ / ИС ОГВ</a:t>
            </a:r>
          </a:p>
        </p:txBody>
      </p:sp>
      <p:sp>
        <p:nvSpPr>
          <p:cNvPr id="405" name="Shape 405"/>
          <p:cNvSpPr/>
          <p:nvPr/>
        </p:nvSpPr>
        <p:spPr>
          <a:xfrm>
            <a:off x="641350" y="2251075"/>
            <a:ext cx="2114550" cy="3556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Госуслуги</a:t>
            </a:r>
          </a:p>
        </p:txBody>
      </p:sp>
      <p:sp>
        <p:nvSpPr>
          <p:cNvPr id="406" name="Shape 406"/>
          <p:cNvSpPr/>
          <p:nvPr/>
        </p:nvSpPr>
        <p:spPr>
          <a:xfrm>
            <a:off x="2838450" y="2246311"/>
            <a:ext cx="2116137" cy="355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Коммерческие услуги</a:t>
            </a:r>
          </a:p>
        </p:txBody>
      </p:sp>
      <p:sp>
        <p:nvSpPr>
          <p:cNvPr id="407" name="Shape 407"/>
          <p:cNvSpPr/>
          <p:nvPr/>
        </p:nvSpPr>
        <p:spPr>
          <a:xfrm>
            <a:off x="5065712" y="2246311"/>
            <a:ext cx="2168525" cy="355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Сценарии и коммерческие услуги</a:t>
            </a:r>
          </a:p>
        </p:txBody>
      </p:sp>
      <p:sp>
        <p:nvSpPr>
          <p:cNvPr id="408" name="Shape 408"/>
          <p:cNvSpPr/>
          <p:nvPr/>
        </p:nvSpPr>
        <p:spPr>
          <a:xfrm>
            <a:off x="2838450" y="2649536"/>
            <a:ext cx="2116137" cy="4365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Коммерческие организации</a:t>
            </a:r>
          </a:p>
        </p:txBody>
      </p:sp>
      <p:sp>
        <p:nvSpPr>
          <p:cNvPr id="409" name="Shape 409"/>
          <p:cNvSpPr/>
          <p:nvPr/>
        </p:nvSpPr>
        <p:spPr>
          <a:xfrm>
            <a:off x="5065712" y="2644775"/>
            <a:ext cx="2168525" cy="43497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Альтернативные площадки реализации сценариев</a:t>
            </a:r>
          </a:p>
        </p:txBody>
      </p:sp>
      <p:sp>
        <p:nvSpPr>
          <p:cNvPr id="410" name="Shape 410"/>
          <p:cNvSpPr/>
          <p:nvPr/>
        </p:nvSpPr>
        <p:spPr>
          <a:xfrm>
            <a:off x="7339011" y="2239961"/>
            <a:ext cx="2192336" cy="3571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36699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Сценарии и коммерческие услуги</a:t>
            </a:r>
          </a:p>
        </p:txBody>
      </p:sp>
      <p:sp>
        <p:nvSpPr>
          <p:cNvPr id="411" name="Shape 411"/>
          <p:cNvSpPr/>
          <p:nvPr/>
        </p:nvSpPr>
        <p:spPr>
          <a:xfrm>
            <a:off x="7339011" y="2654300"/>
            <a:ext cx="2192336" cy="4254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36699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Единое личное пространство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(на базе портала «Спутник»)</a:t>
            </a:r>
          </a:p>
        </p:txBody>
      </p:sp>
      <p:sp>
        <p:nvSpPr>
          <p:cNvPr id="412" name="Shape 412"/>
          <p:cNvSpPr/>
          <p:nvPr/>
        </p:nvSpPr>
        <p:spPr>
          <a:xfrm>
            <a:off x="644525" y="1174750"/>
            <a:ext cx="627061" cy="18097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3" name="Shape 413"/>
          <p:cNvSpPr/>
          <p:nvPr/>
        </p:nvSpPr>
        <p:spPr>
          <a:xfrm>
            <a:off x="644525" y="1406525"/>
            <a:ext cx="627061" cy="1793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36699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4" name="Shape 414"/>
          <p:cNvSpPr/>
          <p:nvPr/>
        </p:nvSpPr>
        <p:spPr>
          <a:xfrm>
            <a:off x="644525" y="1631950"/>
            <a:ext cx="627061" cy="1809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5" name="Shape 415"/>
          <p:cNvSpPr txBox="1"/>
          <p:nvPr/>
        </p:nvSpPr>
        <p:spPr>
          <a:xfrm>
            <a:off x="1260475" y="1125537"/>
            <a:ext cx="3711575" cy="230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Операторы ИС – Минкомсвязь России и иные органы власти</a:t>
            </a:r>
          </a:p>
        </p:txBody>
      </p:sp>
      <p:sp>
        <p:nvSpPr>
          <p:cNvPr id="416" name="Shape 416"/>
          <p:cNvSpPr txBox="1"/>
          <p:nvPr/>
        </p:nvSpPr>
        <p:spPr>
          <a:xfrm>
            <a:off x="1260475" y="1360487"/>
            <a:ext cx="2703512" cy="2317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Операторы – Партнер Минкомсвязь России</a:t>
            </a:r>
          </a:p>
        </p:txBody>
      </p:sp>
      <p:sp>
        <p:nvSpPr>
          <p:cNvPr id="417" name="Shape 417"/>
          <p:cNvSpPr txBox="1"/>
          <p:nvPr/>
        </p:nvSpPr>
        <p:spPr>
          <a:xfrm>
            <a:off x="1260475" y="1597025"/>
            <a:ext cx="2036762" cy="230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Участники конкурентного рынка</a:t>
            </a:r>
          </a:p>
        </p:txBody>
      </p:sp>
      <p:sp>
        <p:nvSpPr>
          <p:cNvPr id="418" name="Shape 418"/>
          <p:cNvSpPr txBox="1"/>
          <p:nvPr/>
        </p:nvSpPr>
        <p:spPr>
          <a:xfrm>
            <a:off x="7170736" y="1490662"/>
            <a:ext cx="855661" cy="339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B2B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Медийная</a:t>
            </a:r>
          </a:p>
        </p:txBody>
      </p:sp>
      <p:sp>
        <p:nvSpPr>
          <p:cNvPr id="419" name="Shape 419"/>
          <p:cNvSpPr txBox="1"/>
          <p:nvPr/>
        </p:nvSpPr>
        <p:spPr>
          <a:xfrm>
            <a:off x="7899400" y="1485900"/>
            <a:ext cx="1016000" cy="339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B2B/B2C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Комиссионная</a:t>
            </a:r>
          </a:p>
        </p:txBody>
      </p:sp>
      <p:sp>
        <p:nvSpPr>
          <p:cNvPr id="420" name="Shape 420"/>
          <p:cNvSpPr/>
          <p:nvPr/>
        </p:nvSpPr>
        <p:spPr>
          <a:xfrm>
            <a:off x="7500936" y="1817686"/>
            <a:ext cx="200024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1" name="Shape 421"/>
          <p:cNvSpPr/>
          <p:nvPr/>
        </p:nvSpPr>
        <p:spPr>
          <a:xfrm>
            <a:off x="8302625" y="1817686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2" name="Shape 422"/>
          <p:cNvSpPr/>
          <p:nvPr/>
        </p:nvSpPr>
        <p:spPr>
          <a:xfrm>
            <a:off x="9185275" y="1817686"/>
            <a:ext cx="200024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3" name="Shape 423"/>
          <p:cNvSpPr/>
          <p:nvPr/>
        </p:nvSpPr>
        <p:spPr>
          <a:xfrm>
            <a:off x="1073150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4" name="Shape 424"/>
          <p:cNvSpPr/>
          <p:nvPr/>
        </p:nvSpPr>
        <p:spPr>
          <a:xfrm>
            <a:off x="1585912" y="3224211"/>
            <a:ext cx="200024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5" name="Shape 425"/>
          <p:cNvSpPr/>
          <p:nvPr/>
        </p:nvSpPr>
        <p:spPr>
          <a:xfrm>
            <a:off x="2093911" y="3224211"/>
            <a:ext cx="200024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6" name="Shape 426"/>
          <p:cNvSpPr/>
          <p:nvPr/>
        </p:nvSpPr>
        <p:spPr>
          <a:xfrm>
            <a:off x="3265486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7" name="Shape 427"/>
          <p:cNvSpPr/>
          <p:nvPr/>
        </p:nvSpPr>
        <p:spPr>
          <a:xfrm>
            <a:off x="3773487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8" name="Shape 428"/>
          <p:cNvSpPr/>
          <p:nvPr/>
        </p:nvSpPr>
        <p:spPr>
          <a:xfrm>
            <a:off x="4287837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5580062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6092825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1" name="Shape 431"/>
          <p:cNvSpPr/>
          <p:nvPr/>
        </p:nvSpPr>
        <p:spPr>
          <a:xfrm>
            <a:off x="6596061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2" name="Shape 432"/>
          <p:cNvSpPr/>
          <p:nvPr/>
        </p:nvSpPr>
        <p:spPr>
          <a:xfrm>
            <a:off x="7854950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3" name="Shape 433"/>
          <p:cNvSpPr/>
          <p:nvPr/>
        </p:nvSpPr>
        <p:spPr>
          <a:xfrm>
            <a:off x="8358186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8866186" y="3224211"/>
            <a:ext cx="198436" cy="155574"/>
          </a:xfrm>
          <a:prstGeom prst="triangle">
            <a:avLst>
              <a:gd name="adj" fmla="val 50000"/>
            </a:avLst>
          </a:prstGeom>
          <a:solidFill>
            <a:srgbClr val="1A8C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5" name="Shape 435"/>
          <p:cNvSpPr txBox="1"/>
          <p:nvPr/>
        </p:nvSpPr>
        <p:spPr>
          <a:xfrm>
            <a:off x="787400" y="3376612"/>
            <a:ext cx="1622424" cy="215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Предоставление транзакций</a:t>
            </a:r>
          </a:p>
        </p:txBody>
      </p:sp>
      <p:sp>
        <p:nvSpPr>
          <p:cNvPr id="436" name="Shape 436"/>
          <p:cNvSpPr txBox="1"/>
          <p:nvPr/>
        </p:nvSpPr>
        <p:spPr>
          <a:xfrm>
            <a:off x="7534275" y="3382962"/>
            <a:ext cx="1622424" cy="215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Предоставление транзакций</a:t>
            </a:r>
          </a:p>
        </p:txBody>
      </p:sp>
      <p:sp>
        <p:nvSpPr>
          <p:cNvPr id="437" name="Shape 437"/>
          <p:cNvSpPr txBox="1"/>
          <p:nvPr/>
        </p:nvSpPr>
        <p:spPr>
          <a:xfrm>
            <a:off x="5514975" y="3376612"/>
            <a:ext cx="1257299" cy="215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Продажа транзакций</a:t>
            </a:r>
          </a:p>
        </p:txBody>
      </p:sp>
      <p:sp>
        <p:nvSpPr>
          <p:cNvPr id="438" name="Shape 438"/>
          <p:cNvSpPr txBox="1"/>
          <p:nvPr/>
        </p:nvSpPr>
        <p:spPr>
          <a:xfrm>
            <a:off x="3195636" y="3376612"/>
            <a:ext cx="1257299" cy="215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Продажа транзакций</a:t>
            </a:r>
          </a:p>
        </p:txBody>
      </p:sp>
      <p:sp>
        <p:nvSpPr>
          <p:cNvPr id="439" name="Shape 439"/>
          <p:cNvSpPr txBox="1"/>
          <p:nvPr/>
        </p:nvSpPr>
        <p:spPr>
          <a:xfrm>
            <a:off x="2540000" y="3548062"/>
            <a:ext cx="5060950" cy="247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Транзакционная модель монетизации</a:t>
            </a:r>
          </a:p>
        </p:txBody>
      </p:sp>
      <p:sp>
        <p:nvSpPr>
          <p:cNvPr id="440" name="Shape 440"/>
          <p:cNvSpPr txBox="1"/>
          <p:nvPr/>
        </p:nvSpPr>
        <p:spPr>
          <a:xfrm>
            <a:off x="752475" y="4983162"/>
            <a:ext cx="8599486" cy="247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Инфраструктурные сервисы электронного правительства и базовая инфраструктура</a:t>
            </a:r>
          </a:p>
        </p:txBody>
      </p:sp>
      <p:sp>
        <p:nvSpPr>
          <p:cNvPr id="441" name="Shape 441"/>
          <p:cNvSpPr txBox="1"/>
          <p:nvPr/>
        </p:nvSpPr>
        <p:spPr>
          <a:xfrm>
            <a:off x="796925" y="3810000"/>
            <a:ext cx="8599486" cy="2460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Базовые сервисы ИЭП</a:t>
            </a:r>
          </a:p>
        </p:txBody>
      </p:sp>
      <p:sp>
        <p:nvSpPr>
          <p:cNvPr id="442" name="Shape 442"/>
          <p:cNvSpPr/>
          <p:nvPr/>
        </p:nvSpPr>
        <p:spPr>
          <a:xfrm>
            <a:off x="803275" y="4095750"/>
            <a:ext cx="2405062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Идентификация и аутентификация</a:t>
            </a:r>
          </a:p>
        </p:txBody>
      </p:sp>
      <p:sp>
        <p:nvSpPr>
          <p:cNvPr id="443" name="Shape 443"/>
          <p:cNvSpPr/>
          <p:nvPr/>
        </p:nvSpPr>
        <p:spPr>
          <a:xfrm>
            <a:off x="803275" y="4462462"/>
            <a:ext cx="2405062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Предоставление сведений </a:t>
            </a:r>
            <a:b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о пользователе (через личный кабинет)</a:t>
            </a:r>
          </a:p>
        </p:txBody>
      </p:sp>
      <p:sp>
        <p:nvSpPr>
          <p:cNvPr id="444" name="Shape 444"/>
          <p:cNvSpPr/>
          <p:nvPr/>
        </p:nvSpPr>
        <p:spPr>
          <a:xfrm>
            <a:off x="3328987" y="4095750"/>
            <a:ext cx="1949450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Гарантированная доставка</a:t>
            </a:r>
          </a:p>
        </p:txBody>
      </p:sp>
      <p:sp>
        <p:nvSpPr>
          <p:cNvPr id="445" name="Shape 445"/>
          <p:cNvSpPr/>
          <p:nvPr/>
        </p:nvSpPr>
        <p:spPr>
          <a:xfrm>
            <a:off x="3328987" y="4467225"/>
            <a:ext cx="1949450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Авторизация</a:t>
            </a:r>
          </a:p>
        </p:txBody>
      </p:sp>
      <p:sp>
        <p:nvSpPr>
          <p:cNvPr id="446" name="Shape 446"/>
          <p:cNvSpPr/>
          <p:nvPr/>
        </p:nvSpPr>
        <p:spPr>
          <a:xfrm>
            <a:off x="5414962" y="4095750"/>
            <a:ext cx="1949450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Формирование ЭП</a:t>
            </a:r>
          </a:p>
        </p:txBody>
      </p:sp>
      <p:sp>
        <p:nvSpPr>
          <p:cNvPr id="447" name="Shape 447"/>
          <p:cNvSpPr/>
          <p:nvPr/>
        </p:nvSpPr>
        <p:spPr>
          <a:xfrm>
            <a:off x="5416550" y="4467225"/>
            <a:ext cx="1946275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Проверка ЭП</a:t>
            </a:r>
          </a:p>
        </p:txBody>
      </p:sp>
      <p:sp>
        <p:nvSpPr>
          <p:cNvPr id="448" name="Shape 448"/>
          <p:cNvSpPr/>
          <p:nvPr/>
        </p:nvSpPr>
        <p:spPr>
          <a:xfrm>
            <a:off x="7491411" y="4095750"/>
            <a:ext cx="1866900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Совершение платежа</a:t>
            </a:r>
          </a:p>
        </p:txBody>
      </p:sp>
      <p:sp>
        <p:nvSpPr>
          <p:cNvPr id="449" name="Shape 449"/>
          <p:cNvSpPr/>
          <p:nvPr/>
        </p:nvSpPr>
        <p:spPr>
          <a:xfrm>
            <a:off x="7499350" y="4467225"/>
            <a:ext cx="1858961" cy="2921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Информирование</a:t>
            </a:r>
          </a:p>
        </p:txBody>
      </p:sp>
      <p:sp>
        <p:nvSpPr>
          <p:cNvPr id="450" name="Shape 450"/>
          <p:cNvSpPr/>
          <p:nvPr/>
        </p:nvSpPr>
        <p:spPr>
          <a:xfrm>
            <a:off x="641350" y="5575300"/>
            <a:ext cx="966787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ФМС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России</a:t>
            </a:r>
          </a:p>
        </p:txBody>
      </p:sp>
      <p:grpSp>
        <p:nvGrpSpPr>
          <p:cNvPr id="451" name="Shape 451"/>
          <p:cNvGrpSpPr/>
          <p:nvPr/>
        </p:nvGrpSpPr>
        <p:grpSpPr>
          <a:xfrm>
            <a:off x="1036636" y="5380036"/>
            <a:ext cx="160337" cy="236537"/>
            <a:chOff x="0" y="0"/>
            <a:chExt cx="2147483647" cy="2147483647"/>
          </a:xfrm>
        </p:grpSpPr>
        <p:sp>
          <p:nvSpPr>
            <p:cNvPr id="452" name="Shape 452"/>
            <p:cNvSpPr/>
            <p:nvPr/>
          </p:nvSpPr>
          <p:spPr>
            <a:xfrm>
              <a:off x="0" y="0"/>
              <a:ext cx="2147483647" cy="1325967315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53" name="Shape 453"/>
            <p:cNvCxnSpPr/>
            <p:nvPr/>
          </p:nvCxnSpPr>
          <p:spPr>
            <a:xfrm rot="10800000">
              <a:off x="1084365831" y="749462031"/>
              <a:ext cx="0" cy="1398021609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454" name="Shape 454"/>
          <p:cNvSpPr/>
          <p:nvPr/>
        </p:nvSpPr>
        <p:spPr>
          <a:xfrm>
            <a:off x="1776411" y="5575300"/>
            <a:ext cx="966787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ФНС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России</a:t>
            </a:r>
          </a:p>
        </p:txBody>
      </p:sp>
      <p:sp>
        <p:nvSpPr>
          <p:cNvPr id="455" name="Shape 455"/>
          <p:cNvSpPr/>
          <p:nvPr/>
        </p:nvSpPr>
        <p:spPr>
          <a:xfrm>
            <a:off x="2911475" y="5575300"/>
            <a:ext cx="966787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МВД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России</a:t>
            </a:r>
          </a:p>
        </p:txBody>
      </p:sp>
      <p:sp>
        <p:nvSpPr>
          <p:cNvPr id="456" name="Shape 456"/>
          <p:cNvSpPr/>
          <p:nvPr/>
        </p:nvSpPr>
        <p:spPr>
          <a:xfrm>
            <a:off x="4044950" y="5575300"/>
            <a:ext cx="968374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ФК</a:t>
            </a:r>
          </a:p>
        </p:txBody>
      </p:sp>
      <p:sp>
        <p:nvSpPr>
          <p:cNvPr id="457" name="Shape 457"/>
          <p:cNvSpPr/>
          <p:nvPr/>
        </p:nvSpPr>
        <p:spPr>
          <a:xfrm>
            <a:off x="5173662" y="5575300"/>
            <a:ext cx="968374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ФССП России</a:t>
            </a:r>
          </a:p>
        </p:txBody>
      </p:sp>
      <p:sp>
        <p:nvSpPr>
          <p:cNvPr id="458" name="Shape 458"/>
          <p:cNvSpPr/>
          <p:nvPr/>
        </p:nvSpPr>
        <p:spPr>
          <a:xfrm>
            <a:off x="6308725" y="5575300"/>
            <a:ext cx="968374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ПФР</a:t>
            </a:r>
          </a:p>
        </p:txBody>
      </p:sp>
      <p:sp>
        <p:nvSpPr>
          <p:cNvPr id="459" name="Shape 459"/>
          <p:cNvSpPr/>
          <p:nvPr/>
        </p:nvSpPr>
        <p:spPr>
          <a:xfrm>
            <a:off x="7443786" y="5575300"/>
            <a:ext cx="968374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ИС ФСС</a:t>
            </a:r>
          </a:p>
        </p:txBody>
      </p:sp>
      <p:sp>
        <p:nvSpPr>
          <p:cNvPr id="460" name="Shape 460"/>
          <p:cNvSpPr/>
          <p:nvPr/>
        </p:nvSpPr>
        <p:spPr>
          <a:xfrm>
            <a:off x="8578850" y="5575300"/>
            <a:ext cx="968374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DBC5F"/>
              </a:gs>
              <a:gs pos="100000">
                <a:srgbClr val="F04E23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</a:p>
        </p:txBody>
      </p:sp>
      <p:sp>
        <p:nvSpPr>
          <p:cNvPr id="461" name="Shape 461"/>
          <p:cNvSpPr txBox="1"/>
          <p:nvPr/>
        </p:nvSpPr>
        <p:spPr>
          <a:xfrm>
            <a:off x="7199311" y="1978025"/>
            <a:ext cx="2433637" cy="2174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Модель доверенного пространства</a:t>
            </a:r>
          </a:p>
        </p:txBody>
      </p:sp>
      <p:pic>
        <p:nvPicPr>
          <p:cNvPr id="462" name="Shape 4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04100" y="2744786"/>
            <a:ext cx="176212" cy="2460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3" name="Shape 463"/>
          <p:cNvGrpSpPr/>
          <p:nvPr/>
        </p:nvGrpSpPr>
        <p:grpSpPr>
          <a:xfrm>
            <a:off x="2179636" y="5380036"/>
            <a:ext cx="160337" cy="236537"/>
            <a:chOff x="0" y="0"/>
            <a:chExt cx="2147483647" cy="2147483647"/>
          </a:xfrm>
        </p:grpSpPr>
        <p:sp>
          <p:nvSpPr>
            <p:cNvPr id="464" name="Shape 464"/>
            <p:cNvSpPr/>
            <p:nvPr/>
          </p:nvSpPr>
          <p:spPr>
            <a:xfrm>
              <a:off x="0" y="0"/>
              <a:ext cx="2147483647" cy="1325967315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65" name="Shape 465"/>
            <p:cNvCxnSpPr/>
            <p:nvPr/>
          </p:nvCxnSpPr>
          <p:spPr>
            <a:xfrm rot="10800000">
              <a:off x="1084365831" y="749462031"/>
              <a:ext cx="0" cy="1398021609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66" name="Shape 466"/>
          <p:cNvGrpSpPr/>
          <p:nvPr/>
        </p:nvGrpSpPr>
        <p:grpSpPr>
          <a:xfrm>
            <a:off x="3314700" y="5368924"/>
            <a:ext cx="161925" cy="236537"/>
            <a:chOff x="0" y="0"/>
            <a:chExt cx="2147483647" cy="2147483647"/>
          </a:xfrm>
        </p:grpSpPr>
        <p:sp>
          <p:nvSpPr>
            <p:cNvPr id="467" name="Shape 467"/>
            <p:cNvSpPr/>
            <p:nvPr/>
          </p:nvSpPr>
          <p:spPr>
            <a:xfrm>
              <a:off x="0" y="0"/>
              <a:ext cx="2147483647" cy="1325958278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68" name="Shape 468"/>
            <p:cNvCxnSpPr/>
            <p:nvPr/>
          </p:nvCxnSpPr>
          <p:spPr>
            <a:xfrm rot="10800000">
              <a:off x="1073742842" y="749452989"/>
              <a:ext cx="0" cy="1398030651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69" name="Shape 469"/>
          <p:cNvGrpSpPr/>
          <p:nvPr/>
        </p:nvGrpSpPr>
        <p:grpSpPr>
          <a:xfrm>
            <a:off x="4448174" y="5368924"/>
            <a:ext cx="161925" cy="236537"/>
            <a:chOff x="0" y="0"/>
            <a:chExt cx="2147483647" cy="2147483647"/>
          </a:xfrm>
        </p:grpSpPr>
        <p:sp>
          <p:nvSpPr>
            <p:cNvPr id="470" name="Shape 470"/>
            <p:cNvSpPr/>
            <p:nvPr/>
          </p:nvSpPr>
          <p:spPr>
            <a:xfrm>
              <a:off x="0" y="0"/>
              <a:ext cx="2147483647" cy="1325958278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71" name="Shape 471"/>
            <p:cNvCxnSpPr/>
            <p:nvPr/>
          </p:nvCxnSpPr>
          <p:spPr>
            <a:xfrm rot="10800000">
              <a:off x="1073742842" y="749452989"/>
              <a:ext cx="0" cy="1398030651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72" name="Shape 472"/>
          <p:cNvGrpSpPr/>
          <p:nvPr/>
        </p:nvGrpSpPr>
        <p:grpSpPr>
          <a:xfrm>
            <a:off x="5576886" y="5368924"/>
            <a:ext cx="161925" cy="236537"/>
            <a:chOff x="0" y="0"/>
            <a:chExt cx="2147483647" cy="2147483647"/>
          </a:xfrm>
        </p:grpSpPr>
        <p:sp>
          <p:nvSpPr>
            <p:cNvPr id="473" name="Shape 473"/>
            <p:cNvSpPr/>
            <p:nvPr/>
          </p:nvSpPr>
          <p:spPr>
            <a:xfrm>
              <a:off x="0" y="0"/>
              <a:ext cx="2147483647" cy="1325958278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74" name="Shape 474"/>
            <p:cNvCxnSpPr/>
            <p:nvPr/>
          </p:nvCxnSpPr>
          <p:spPr>
            <a:xfrm rot="10800000">
              <a:off x="1073742842" y="749452989"/>
              <a:ext cx="0" cy="1398030651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75" name="Shape 475"/>
          <p:cNvGrpSpPr/>
          <p:nvPr/>
        </p:nvGrpSpPr>
        <p:grpSpPr>
          <a:xfrm>
            <a:off x="6716711" y="5368924"/>
            <a:ext cx="161925" cy="236537"/>
            <a:chOff x="0" y="0"/>
            <a:chExt cx="2147483647" cy="2147483647"/>
          </a:xfrm>
        </p:grpSpPr>
        <p:sp>
          <p:nvSpPr>
            <p:cNvPr id="476" name="Shape 476"/>
            <p:cNvSpPr/>
            <p:nvPr/>
          </p:nvSpPr>
          <p:spPr>
            <a:xfrm>
              <a:off x="0" y="0"/>
              <a:ext cx="2147483647" cy="1325958278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77" name="Shape 477"/>
            <p:cNvCxnSpPr/>
            <p:nvPr/>
          </p:nvCxnSpPr>
          <p:spPr>
            <a:xfrm rot="10800000">
              <a:off x="1073742842" y="749452989"/>
              <a:ext cx="0" cy="1398030651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78" name="Shape 478"/>
          <p:cNvGrpSpPr/>
          <p:nvPr/>
        </p:nvGrpSpPr>
        <p:grpSpPr>
          <a:xfrm>
            <a:off x="7847012" y="5368924"/>
            <a:ext cx="161925" cy="236537"/>
            <a:chOff x="0" y="0"/>
            <a:chExt cx="2147483647" cy="2147483647"/>
          </a:xfrm>
        </p:grpSpPr>
        <p:sp>
          <p:nvSpPr>
            <p:cNvPr id="479" name="Shape 479"/>
            <p:cNvSpPr/>
            <p:nvPr/>
          </p:nvSpPr>
          <p:spPr>
            <a:xfrm>
              <a:off x="0" y="0"/>
              <a:ext cx="2147483647" cy="1325958278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80" name="Shape 480"/>
            <p:cNvCxnSpPr/>
            <p:nvPr/>
          </p:nvCxnSpPr>
          <p:spPr>
            <a:xfrm rot="10800000">
              <a:off x="1073742842" y="749452989"/>
              <a:ext cx="0" cy="1398030651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481" name="Shape 481"/>
          <p:cNvGrpSpPr/>
          <p:nvPr/>
        </p:nvGrpSpPr>
        <p:grpSpPr>
          <a:xfrm>
            <a:off x="8983662" y="5368924"/>
            <a:ext cx="160337" cy="236537"/>
            <a:chOff x="0" y="0"/>
            <a:chExt cx="2147483647" cy="2147483647"/>
          </a:xfrm>
        </p:grpSpPr>
        <p:sp>
          <p:nvSpPr>
            <p:cNvPr id="482" name="Shape 482"/>
            <p:cNvSpPr/>
            <p:nvPr/>
          </p:nvSpPr>
          <p:spPr>
            <a:xfrm>
              <a:off x="0" y="0"/>
              <a:ext cx="2147483647" cy="1325958278"/>
            </a:xfrm>
            <a:prstGeom prst="ellipse">
              <a:avLst/>
            </a:prstGeom>
            <a:solidFill>
              <a:srgbClr val="F04E23"/>
            </a:solidFill>
            <a:ln w="19050" cap="rnd">
              <a:solidFill>
                <a:schemeClr val="l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83" name="Shape 483"/>
            <p:cNvCxnSpPr/>
            <p:nvPr/>
          </p:nvCxnSpPr>
          <p:spPr>
            <a:xfrm rot="10800000">
              <a:off x="1084365831" y="749452989"/>
              <a:ext cx="0" cy="1398030651"/>
            </a:xfrm>
            <a:prstGeom prst="straightConnector1">
              <a:avLst/>
            </a:prstGeom>
            <a:solidFill>
              <a:srgbClr val="F04E23"/>
            </a:solidFill>
            <a:ln w="44450" cap="rnd">
              <a:solidFill>
                <a:srgbClr val="F04E23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484" name="Shape 484"/>
          <p:cNvSpPr txBox="1"/>
          <p:nvPr/>
        </p:nvSpPr>
        <p:spPr>
          <a:xfrm>
            <a:off x="8824911" y="1474787"/>
            <a:ext cx="920749" cy="3381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B2B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8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Сервисная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ЭТАПЫ РЕАЛИЗАЦИИ</a:t>
            </a:r>
          </a:p>
        </p:txBody>
      </p:sp>
      <p:sp>
        <p:nvSpPr>
          <p:cNvPr id="490" name="Shape 490"/>
          <p:cNvSpPr txBox="1"/>
          <p:nvPr/>
        </p:nvSpPr>
        <p:spPr>
          <a:xfrm>
            <a:off x="8913440" y="6165304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Shape 491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Переход к целевой модели государственно-частного партнерства при развитии и эксплуатации ИЭП возможно осуществить в несколько последовательных этапов: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400" b="1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92" name="Shape 492"/>
          <p:cNvGraphicFramePr/>
          <p:nvPr/>
        </p:nvGraphicFramePr>
        <p:xfrm>
          <a:off x="1019175" y="1976436"/>
          <a:ext cx="8181925" cy="3974912"/>
        </p:xfrm>
        <a:graphic>
          <a:graphicData uri="http://schemas.openxmlformats.org/drawingml/2006/table">
            <a:tbl>
              <a:tblPr>
                <a:noFill/>
                <a:tableStyleId>{2C1F2ABC-1EBF-4F13-81CF-A0111242B539}</a:tableStyleId>
              </a:tblPr>
              <a:tblGrid>
                <a:gridCol w="1862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6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45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39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None/>
                      </a:pPr>
                      <a:endParaRPr sz="1800" u="none" strike="noStrike" cap="none" baseline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rgbClr val="336699"/>
                        </a:gs>
                        <a:gs pos="100000">
                          <a:srgbClr val="00AAE7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rgbClr val="336699"/>
                        </a:gs>
                        <a:gs pos="100000">
                          <a:srgbClr val="00AAE7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Переходный этап 1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rgbClr val="336699"/>
                        </a:gs>
                        <a:gs pos="100000">
                          <a:srgbClr val="00AAE7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Переходный этап 2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rgbClr val="336699"/>
                        </a:gs>
                        <a:gs pos="100000">
                          <a:srgbClr val="00AAE7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Целевая модель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rgbClr val="336699"/>
                        </a:gs>
                        <a:gs pos="100000">
                          <a:srgbClr val="00AAE7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1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Периоды</a:t>
                      </a:r>
                    </a:p>
                  </a:txBody>
                  <a:tcPr marL="66975" marR="66975" marT="33500" marB="33500" anchor="ctr"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2009-2014 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2015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2016-2017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2018 и далее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Модель финансирования эксплуатации</a:t>
                      </a:r>
                    </a:p>
                  </a:txBody>
                  <a:tcPr marL="66975" marR="66975" marT="33500" marB="33500" anchor="ctr"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Модель SLA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Транзакционная модель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Транзакционная модель</a:t>
                      </a:r>
                    </a:p>
                  </a:txBody>
                  <a:tcPr marL="0" marR="0" marT="0" marB="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Транзакционная модель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Источник финансирования эксплуатации</a:t>
                      </a:r>
                    </a:p>
                  </a:txBody>
                  <a:tcPr marL="66975" marR="66975" marT="33500" marB="33500" anchor="ctr"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Минкомсвязь России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Минкомсвязь России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Минкомсвязь России</a:t>
                      </a: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 Партнер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Партнер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Источник финансирования развития</a:t>
                      </a:r>
                    </a:p>
                  </a:txBody>
                  <a:tcPr marL="66975" marR="66975" marT="33500" marB="33500" anchor="ctr"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Минкомсвязь России </a:t>
                      </a: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 Партнер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Минкомсвязь России </a:t>
                      </a: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 Партнер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Минкомсвязь России </a:t>
                      </a: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 Партнер</a:t>
                      </a:r>
                    </a:p>
                  </a:txBody>
                  <a:tcPr marL="0" marR="0" marT="0" marB="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Партнер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Социально востребованные сценарии</a:t>
                      </a:r>
                    </a:p>
                  </a:txBody>
                  <a:tcPr marL="66975" marR="66975" marT="33500" marB="33500" anchor="ctr"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Нет, разработка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Разработка,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пилотирование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Ввод в эксплуатацию,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насыщение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Массовое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использование</a:t>
                      </a:r>
                    </a:p>
                  </a:txBody>
                  <a:tcPr marL="66975" marR="66975" marT="33500" marB="33500" anchor="ctr">
                    <a:lnL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AE7">
                        <a:alpha val="2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Источники дохода </a:t>
                      </a:r>
                      <a:b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1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Партнера</a:t>
                      </a:r>
                    </a:p>
                  </a:txBody>
                  <a:tcPr marL="66975" marR="66975" marT="33500" marB="33500" anchor="ctr"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Гос. контракты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 Минкомсвязью России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Соглашение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 Минкомсвязью России 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Соглашение с Минкомсвязью России и контракты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 пользователями ИЭП (коммерческие организации)</a:t>
                      </a:r>
                    </a:p>
                  </a:txBody>
                  <a:tcPr marL="0" marR="0" marT="0" marB="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99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Контракты </a:t>
                      </a:r>
                      <a:b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100" b="0" i="0" u="none" strike="noStrike" cap="none" baseline="0">
                          <a:solidFill>
                            <a:srgbClr val="3366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 пользователями ИЭП(коммерческие организации)</a:t>
                      </a:r>
                    </a:p>
                  </a:txBody>
                  <a:tcPr marL="66975" marR="66975" marT="33500" marB="33500" anchor="ctr">
                    <a:lnL w="9525" cap="flat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 txBox="1"/>
          <p:nvPr/>
        </p:nvSpPr>
        <p:spPr>
          <a:xfrm>
            <a:off x="992187" y="2205036"/>
            <a:ext cx="6248399" cy="1511299"/>
          </a:xfrm>
          <a:prstGeom prst="rect">
            <a:avLst/>
          </a:prstGeom>
          <a:noFill/>
          <a:ln>
            <a:noFill/>
          </a:ln>
        </p:spPr>
        <p:txBody>
          <a:bodyPr lIns="0" tIns="45700" rIns="91425" bIns="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Arial"/>
              <a:buNone/>
            </a:pPr>
            <a:endParaRPr/>
          </a:p>
        </p:txBody>
      </p:sp>
      <p:sp>
        <p:nvSpPr>
          <p:cNvPr id="498" name="Shape 498"/>
          <p:cNvSpPr txBox="1"/>
          <p:nvPr/>
        </p:nvSpPr>
        <p:spPr>
          <a:xfrm>
            <a:off x="523875" y="260350"/>
            <a:ext cx="7185024" cy="2484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ru-RU" sz="2400" b="1" i="0" u="none" strike="noStrike" cap="none" baseline="0" dirty="0" smtClean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СПАСИБО ЗА ВНИМАНИЕ</a:t>
            </a:r>
            <a:endParaRPr lang="en-US" sz="2400" b="1" i="0" u="none" strike="noStrike" cap="none" baseline="0" dirty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 baseline="0" dirty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10080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В рамках ФЦП «Электронная Россия» и Государственной программы «Информационное общество» </a:t>
            </a:r>
            <a:br>
              <a:rPr lang="en-US" sz="14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 2009 г. по 2013 г. в Российской Федерации создана инфраструктура электронного правительства, подключены органы исполнительной власти всех уровней, а также ряд коммерческих организаций в целях реализации Федерального закона № 210.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31825" y="319087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ЧТО ЕСТЬ СЕЙЧАС</a:t>
            </a:r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9886" y="3068636"/>
            <a:ext cx="1854200" cy="1258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350" y="2935286"/>
            <a:ext cx="2870200" cy="150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11912" y="3468687"/>
            <a:ext cx="585786" cy="434974"/>
          </a:xfrm>
          <a:prstGeom prst="rect">
            <a:avLst/>
          </a:prstGeom>
          <a:noFill/>
          <a:ln w="9525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7" name="Shape 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33987" y="3122611"/>
            <a:ext cx="819150" cy="112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403350" y="2995611"/>
            <a:ext cx="1101725" cy="1370012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2225675" y="2486025"/>
            <a:ext cx="782637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БЫЛО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6211887" y="2492375"/>
            <a:ext cx="901700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СТАЛО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4808537" y="4462462"/>
            <a:ext cx="4105275" cy="757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Гражданину не нужно ходить по инстанциям, собирать справки, и стоять в очередях. Гражданин может в любое время обратиться на портал госуслуг и подать заявление в любой орган власти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992187" y="4449762"/>
            <a:ext cx="3168650" cy="923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2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Гражданин был вынужден лично ходить по разным «присутственным местам», собирать справки, необходимые для получения услуги, и стоять в очередях, чтобы подать заявление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631825" y="325437"/>
            <a:ext cx="8696325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ЧТО ЕСТЬ СЕЙЧАС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7191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Цели (Указ Президента от 07.05.2012 г. № 601, Государственная программа РФ «Информационное общество»)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400" b="1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631825" y="1989136"/>
            <a:ext cx="720724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70%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 baseline="0">
              <a:solidFill>
                <a:srgbClr val="1A8CC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1376362" y="2060575"/>
            <a:ext cx="8035924" cy="2889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3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Доля граждан, использующих механизм получения госуслуг в электронной форме, к 2018 году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631825" y="2449511"/>
            <a:ext cx="720724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90%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1365250" y="2489200"/>
            <a:ext cx="8035924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3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Доля граждан, имеющих доступ к получению госуслуг по принципу «одного окна», к 2015 году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631825" y="2916236"/>
            <a:ext cx="720724" cy="433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70%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1365250" y="2921000"/>
            <a:ext cx="8035924" cy="433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3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Доля электронного документооборота между госорганами в общем объеме межвед. Документооборота, к 2014 году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631825" y="3398837"/>
            <a:ext cx="720724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90%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1376362" y="3475037"/>
            <a:ext cx="7753350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3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Уровень удовлетворённости качествомпредоставления госуслуг, к 2018 году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638175" y="3906837"/>
            <a:ext cx="714374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1376362" y="3906837"/>
            <a:ext cx="7824786" cy="738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3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Среднее число обращений представителей бизнеса в госорганы для получения одной госуслуги, связанной с предпринимательской деятельностью, к 2014 году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631825" y="4360862"/>
            <a:ext cx="720724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93%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1376362" y="4429125"/>
            <a:ext cx="7680325" cy="43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3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Доля госорганов, использующих средства электронной подписи, к 2018 году </a:t>
            </a:r>
          </a:p>
        </p:txBody>
      </p:sp>
      <p:sp>
        <p:nvSpPr>
          <p:cNvPr id="92" name="Shape 92"/>
          <p:cNvSpPr/>
          <p:nvPr/>
        </p:nvSpPr>
        <p:spPr>
          <a:xfrm>
            <a:off x="566737" y="5229225"/>
            <a:ext cx="8774112" cy="647700"/>
          </a:xfrm>
          <a:prstGeom prst="roundRect">
            <a:avLst>
              <a:gd name="adj" fmla="val 2363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ДОЛЯ ГОСОРГАНОВ, ИСПОЛЬЗУЮЩИХ СРЕДСТВА ЭЛЕКТРОННОЙ ПОДПИСИ,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 2018 ГОДУ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631825" y="319087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НОВАЯ ПАРАДИГМА ВЗАИМОДЕЙСТВИЯ</a:t>
            </a:r>
            <a:endParaRPr lang="en-US" sz="2400" b="1" i="0" u="none" strike="noStrike" cap="none" baseline="0" dirty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Наша цель – обеспечить для граждан и для бизнеса максимум возможностей для самореализации, создать комфортную среду для жизни и работы. Наш KPI – экономия времени человека, снижение транзакционных издержек.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400" b="0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Shape 100"/>
          <p:cNvGrpSpPr/>
          <p:nvPr/>
        </p:nvGrpSpPr>
        <p:grpSpPr>
          <a:xfrm>
            <a:off x="920750" y="2144711"/>
            <a:ext cx="7877174" cy="3086100"/>
            <a:chOff x="0" y="0"/>
            <a:chExt cx="2147483647" cy="2147483646"/>
          </a:xfrm>
        </p:grpSpPr>
        <p:pic>
          <p:nvPicPr>
            <p:cNvPr id="101" name="Shape 10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780543302" y="0"/>
              <a:ext cx="253816623" cy="64791831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2" name="Shape 102"/>
            <p:cNvCxnSpPr/>
            <p:nvPr/>
          </p:nvCxnSpPr>
          <p:spPr>
            <a:xfrm rot="10800000" flipH="1">
              <a:off x="1234738403" y="830713707"/>
              <a:ext cx="603736177" cy="191107954"/>
            </a:xfrm>
            <a:prstGeom prst="straightConnector1">
              <a:avLst/>
            </a:prstGeom>
            <a:noFill/>
            <a:ln w="38100" cap="rnd">
              <a:solidFill>
                <a:srgbClr val="00B0F0"/>
              </a:solidFill>
              <a:prstDash val="solid"/>
              <a:miter/>
              <a:headEnd type="triangle" w="lg" len="lg"/>
              <a:tailEnd type="none" w="med" len="med"/>
            </a:ln>
          </p:spPr>
        </p:cxnSp>
        <p:cxnSp>
          <p:nvCxnSpPr>
            <p:cNvPr id="103" name="Shape 103"/>
            <p:cNvCxnSpPr/>
            <p:nvPr/>
          </p:nvCxnSpPr>
          <p:spPr>
            <a:xfrm>
              <a:off x="1231276058" y="1197464948"/>
              <a:ext cx="591618274" cy="119304915"/>
            </a:xfrm>
            <a:prstGeom prst="straightConnector1">
              <a:avLst/>
            </a:prstGeom>
            <a:noFill/>
            <a:ln w="38100" cap="rnd">
              <a:solidFill>
                <a:srgbClr val="00B0F0"/>
              </a:solidFill>
              <a:prstDash val="solid"/>
              <a:miter/>
              <a:headEnd type="triangle" w="lg" len="lg"/>
              <a:tailEnd type="none" w="med" len="med"/>
            </a:ln>
          </p:spPr>
        </p:cxnSp>
        <p:cxnSp>
          <p:nvCxnSpPr>
            <p:cNvPr id="104" name="Shape 104"/>
            <p:cNvCxnSpPr/>
            <p:nvPr/>
          </p:nvCxnSpPr>
          <p:spPr>
            <a:xfrm>
              <a:off x="1234738403" y="1381944735"/>
              <a:ext cx="611526424" cy="477218822"/>
            </a:xfrm>
            <a:prstGeom prst="straightConnector1">
              <a:avLst/>
            </a:prstGeom>
            <a:noFill/>
            <a:ln w="38100" cap="rnd">
              <a:solidFill>
                <a:srgbClr val="00B0F0"/>
              </a:solidFill>
              <a:prstDash val="solid"/>
              <a:miter/>
              <a:headEnd type="triangle" w="lg" len="lg"/>
              <a:tailEnd type="none" w="med" len="med"/>
            </a:ln>
          </p:spPr>
        </p:cxnSp>
        <p:pic>
          <p:nvPicPr>
            <p:cNvPr id="105" name="Shape 10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481772434"/>
              <a:ext cx="636933478" cy="1625901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Shape 10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773673765" y="596391078"/>
              <a:ext cx="353715537" cy="155109256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7" name="Shape 107"/>
            <p:cNvCxnSpPr/>
            <p:nvPr/>
          </p:nvCxnSpPr>
          <p:spPr>
            <a:xfrm flipH="1">
              <a:off x="512418619" y="1197464948"/>
              <a:ext cx="298622347" cy="17674622"/>
            </a:xfrm>
            <a:prstGeom prst="straightConnector1">
              <a:avLst/>
            </a:prstGeom>
            <a:noFill/>
            <a:ln w="38100" cap="rnd">
              <a:solidFill>
                <a:srgbClr val="00B0F0"/>
              </a:solidFill>
              <a:prstDash val="solid"/>
              <a:miter/>
              <a:headEnd type="triangle" w="lg" len="lg"/>
              <a:tailEnd type="triangle" w="lg" len="lg"/>
            </a:ln>
          </p:spPr>
        </p:cxnSp>
        <p:sp>
          <p:nvSpPr>
            <p:cNvPr id="108" name="Shape 108"/>
            <p:cNvSpPr txBox="1"/>
            <p:nvPr/>
          </p:nvSpPr>
          <p:spPr>
            <a:xfrm>
              <a:off x="678608415" y="1749801456"/>
              <a:ext cx="678608409" cy="34907661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25000"/>
                <a:buFont typeface="Arial"/>
                <a:buNone/>
              </a:pPr>
              <a:r>
                <a:rPr lang="en-US" sz="1100" b="1" i="1" u="none" strike="noStrike" cap="none" baseline="0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Защищенная электронная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25000"/>
                <a:buFont typeface="Arial"/>
                <a:buNone/>
              </a:pPr>
              <a:r>
                <a:rPr lang="en-US" sz="1100" b="1" i="1" u="none" strike="noStrike" cap="none" baseline="0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среда</a:t>
              </a:r>
            </a:p>
          </p:txBody>
        </p:sp>
        <p:pic>
          <p:nvPicPr>
            <p:cNvPr id="109" name="Shape 10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28365882" y="746994584"/>
              <a:ext cx="350473143" cy="900339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Shape 11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18266843" y="1335105383"/>
              <a:ext cx="131322895" cy="33522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Shape 11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872674566" y="1316892075"/>
              <a:ext cx="145592267" cy="3716537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2" name="Shape 112"/>
            <p:cNvSpPr txBox="1"/>
            <p:nvPr/>
          </p:nvSpPr>
          <p:spPr>
            <a:xfrm>
              <a:off x="937414093" y="92792136"/>
              <a:ext cx="273520783" cy="24965625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baseline="0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БУДЕТ</a:t>
              </a:r>
            </a:p>
          </p:txBody>
        </p:sp>
        <p:cxnSp>
          <p:nvCxnSpPr>
            <p:cNvPr id="113" name="Shape 113"/>
            <p:cNvCxnSpPr/>
            <p:nvPr/>
          </p:nvCxnSpPr>
          <p:spPr>
            <a:xfrm rot="10800000" flipH="1">
              <a:off x="1231276058" y="405414182"/>
              <a:ext cx="591618274" cy="425299551"/>
            </a:xfrm>
            <a:prstGeom prst="straightConnector1">
              <a:avLst/>
            </a:prstGeom>
            <a:noFill/>
            <a:ln w="38100" cap="rnd">
              <a:solidFill>
                <a:srgbClr val="00B0F0"/>
              </a:solidFill>
              <a:prstDash val="solid"/>
              <a:miter/>
              <a:headEnd type="triangle" w="lg" len="lg"/>
              <a:tailEnd type="none" w="med" len="med"/>
            </a:ln>
          </p:spPr>
        </p:cxnSp>
        <p:pic>
          <p:nvPicPr>
            <p:cNvPr id="114" name="Shape 114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041726725" y="213679396"/>
              <a:ext cx="105756921" cy="42757019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НОВАЯ ПАРАДИГМА ВЗАИМОДЕЙСТВИЯ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31825" y="1196975"/>
            <a:ext cx="875029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Наша цель – обеспечить для граждан и для бизнеса максимум возможностей для самореализации, создать комфортную среду для жизни и работы. Наш KPI – экономия времени человека, снижение транзакционных издержек.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400" b="0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631825" y="2070100"/>
            <a:ext cx="2449512" cy="3952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Основные</a:t>
            </a:r>
            <a:r>
              <a:rPr lang="en-US" sz="16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принципы</a:t>
            </a:r>
            <a:r>
              <a:rPr lang="en-US" sz="1600" b="1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631825" y="2482850"/>
            <a:ext cx="3529012" cy="3609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100000"/>
              <a:buFont typeface="Arial"/>
              <a:buChar char="•"/>
            </a:pPr>
            <a:r>
              <a:rPr lang="en-US" sz="12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Ориентированность на клиента, комплексность:</a:t>
            </a:r>
            <a:r>
              <a:rPr lang="en-US" sz="1200" b="0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 сервисы должны работать на цели клиента, которые, как правило, не сводятся к получению конкретной услуги органа или организации.</a:t>
            </a:r>
          </a:p>
          <a:p>
            <a:pPr marL="342900" marR="0" lvl="0" indent="-2667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1A8CC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rgbClr val="1A8CC7"/>
              </a:buClr>
              <a:buSzPct val="100000"/>
              <a:buFont typeface="Arial"/>
              <a:buChar char="•"/>
            </a:pPr>
            <a:r>
              <a:rPr lang="en-US" sz="12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Своевременность (проактивность) и доступность:  </a:t>
            </a:r>
            <a:r>
              <a:rPr lang="en-US" sz="1200" b="0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не гражданин должен ходить за услугой, а услуга должна “бегать” за гражданином.</a:t>
            </a:r>
          </a:p>
          <a:p>
            <a:pPr marL="342900" marR="0" lvl="0" indent="-2667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1A8CC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rgbClr val="1A8CC7"/>
              </a:buClr>
              <a:buSzPct val="100000"/>
              <a:buFont typeface="Arial"/>
              <a:buChar char="•"/>
            </a:pPr>
            <a:r>
              <a:rPr lang="en-US" sz="12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Безопасность:</a:t>
            </a:r>
            <a:r>
              <a:rPr lang="en-US" sz="1200" b="0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 непосредственное участие государства в предоставлении сервисов должно выражаться не только брэндом, но и реальными механизмами правовой защиты.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1A8CC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4675187" y="2070100"/>
            <a:ext cx="3086099" cy="4127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E23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F04E23"/>
                </a:solidFill>
                <a:latin typeface="Arial"/>
                <a:ea typeface="Arial"/>
                <a:cs typeface="Arial"/>
                <a:sym typeface="Arial"/>
              </a:rPr>
              <a:t>Необходимые условия: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4675187" y="2482850"/>
            <a:ext cx="3529012" cy="3609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04E23"/>
              </a:buClr>
              <a:buSzPct val="100000"/>
              <a:buFont typeface="Arial"/>
              <a:buChar char="•"/>
            </a:pPr>
            <a:r>
              <a:rPr lang="en-US" sz="1200" b="1" i="0" u="none" strike="noStrike" cap="none" baseline="0">
                <a:solidFill>
                  <a:srgbClr val="F04E23"/>
                </a:solidFill>
                <a:latin typeface="Arial"/>
                <a:ea typeface="Arial"/>
                <a:cs typeface="Arial"/>
                <a:sym typeface="Arial"/>
              </a:rPr>
              <a:t>Обеспечение юридически значимого взаимодействия: </a:t>
            </a:r>
            <a:r>
              <a:rPr lang="en-US" sz="1200" b="0" i="0" u="none" strike="noStrike" cap="none" baseline="0">
                <a:solidFill>
                  <a:srgbClr val="F04E23"/>
                </a:solidFill>
                <a:latin typeface="Arial"/>
                <a:ea typeface="Arial"/>
                <a:cs typeface="Arial"/>
                <a:sym typeface="Arial"/>
              </a:rPr>
              <a:t>государством должен быть предложен набор базовых электронных сервисов информационного общества, безопасность использования этих сервисов должна быть гарантирована, а сам статус сервисов закреплен юридически.</a:t>
            </a:r>
          </a:p>
          <a:p>
            <a:pPr marL="342900" marR="0" lvl="0" indent="-2667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F04E2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rgbClr val="F04E23"/>
              </a:buClr>
              <a:buSzPct val="100000"/>
              <a:buFont typeface="Arial"/>
              <a:buChar char="•"/>
            </a:pPr>
            <a:r>
              <a:rPr lang="en-US" sz="1200" b="1" i="0" u="none" strike="noStrike" cap="none" baseline="0">
                <a:solidFill>
                  <a:srgbClr val="F04E23"/>
                </a:solidFill>
                <a:latin typeface="Arial"/>
                <a:ea typeface="Arial"/>
                <a:cs typeface="Arial"/>
                <a:sym typeface="Arial"/>
              </a:rPr>
              <a:t>Создание электронных сред (интегрированных личных пространств) пользователей, </a:t>
            </a:r>
            <a:r>
              <a:rPr lang="en-US" sz="1200" b="0" i="0" u="none" strike="noStrike" cap="none" baseline="0">
                <a:solidFill>
                  <a:srgbClr val="F04E23"/>
                </a:solidFill>
                <a:latin typeface="Arial"/>
                <a:ea typeface="Arial"/>
                <a:cs typeface="Arial"/>
                <a:sym typeface="Arial"/>
              </a:rPr>
              <a:t>в которых пользователям проактивно могут предоставляться комплексные электронные сервисы (сценарии), ориентированные на жизненные потребности. </a:t>
            </a:r>
          </a:p>
          <a:p>
            <a:pPr marL="342900" marR="0" lvl="0" indent="-266700" algn="l" rtl="0">
              <a:lnSpc>
                <a:spcPct val="11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200" b="1" i="0" u="none" strike="noStrike" cap="none" baseline="0">
              <a:solidFill>
                <a:srgbClr val="F04E2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>
              <a:solidFill>
                <a:srgbClr val="F04E2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hape 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700" y="2006600"/>
            <a:ext cx="5830887" cy="415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НОВОЕ КАЧЕСТВО УСЛУГ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31825" y="981075"/>
            <a:ext cx="875029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Наша цель – обеспечить для граждан и для бизнеса максимум возможностей для самореализации, создать комфортную среду для жизни и работы. Наш KPI – экономия времени человека, снижение транзакционных издержек.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400" b="0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4975225" y="1646236"/>
            <a:ext cx="4572000" cy="1069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Структурированный набор услуг, выполнение которых нацелено на удовлетворение жизненной потребности пользователя. Пример жизненной потребности: «У меня родился ребенок» (состоит из услуг: получить свидетельство о рождении, купить полис ОМС, встать на очередь в детский сад и т.п.)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4975225" y="2725736"/>
            <a:ext cx="4308474" cy="708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Сервис, предназначенный для решения конкретной задачи пользователя в рамках выполнения сценария. Пример: «Подача заявления на ЕПГУ для государственной регистрации акта рождения ребенка»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4975225" y="3817937"/>
            <a:ext cx="4413249" cy="708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Электронный сервис, предназначенный для решения прикладной задачи пользователя в рамках получения услуги. </a:t>
            </a:r>
            <a:br>
              <a:rPr lang="en-US" sz="10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Пример: «Идентификация и аутентификация пользователя на ЕПГУ (прикладная задача – зайти на ЕПГУ)»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4975225" y="4970462"/>
            <a:ext cx="4576761" cy="708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Электронный сервис, предоставляемый одной информационной системой ИЭП. Не имеет прикладной ценности для конечного пользователя. Пример: «Обращение к сервису идентификации ЕСИА» или «отправка SMS-сообщения»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1208087" y="5056187"/>
            <a:ext cx="3286124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Технический сервис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1584325" y="3930650"/>
            <a:ext cx="2720974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Базовый сервис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2289175" y="2816225"/>
            <a:ext cx="1190624" cy="4603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Услуга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2073275" y="1814511"/>
            <a:ext cx="1690687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8CC7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1A8CC7"/>
                </a:solidFill>
                <a:latin typeface="Arial"/>
                <a:ea typeface="Arial"/>
                <a:cs typeface="Arial"/>
                <a:sym typeface="Arial"/>
              </a:rPr>
              <a:t>Сценарий</a:t>
            </a:r>
          </a:p>
        </p:txBody>
      </p:sp>
      <p:cxnSp>
        <p:nvCxnSpPr>
          <p:cNvPr id="142" name="Shape 142"/>
          <p:cNvCxnSpPr/>
          <p:nvPr/>
        </p:nvCxnSpPr>
        <p:spPr>
          <a:xfrm>
            <a:off x="3506787" y="2590800"/>
            <a:ext cx="5805486" cy="0"/>
          </a:xfrm>
          <a:prstGeom prst="straightConnector1">
            <a:avLst/>
          </a:prstGeom>
          <a:noFill/>
          <a:ln w="15875" cap="rnd">
            <a:solidFill>
              <a:srgbClr val="1A8CC7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43" name="Shape 143"/>
          <p:cNvCxnSpPr/>
          <p:nvPr/>
        </p:nvCxnSpPr>
        <p:spPr>
          <a:xfrm>
            <a:off x="4168775" y="3698875"/>
            <a:ext cx="5143499" cy="0"/>
          </a:xfrm>
          <a:prstGeom prst="straightConnector1">
            <a:avLst/>
          </a:prstGeom>
          <a:noFill/>
          <a:ln w="15875" cap="rnd">
            <a:solidFill>
              <a:srgbClr val="1A8CC7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44" name="Shape 144"/>
          <p:cNvCxnSpPr/>
          <p:nvPr/>
        </p:nvCxnSpPr>
        <p:spPr>
          <a:xfrm>
            <a:off x="4811712" y="4910137"/>
            <a:ext cx="4500561" cy="0"/>
          </a:xfrm>
          <a:prstGeom prst="straightConnector1">
            <a:avLst/>
          </a:prstGeom>
          <a:noFill/>
          <a:ln w="15875" cap="rnd">
            <a:solidFill>
              <a:srgbClr val="1A8CC7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45" name="Shape 145"/>
          <p:cNvSpPr/>
          <p:nvPr/>
        </p:nvSpPr>
        <p:spPr>
          <a:xfrm>
            <a:off x="1503362" y="6021387"/>
            <a:ext cx="6978650" cy="647700"/>
          </a:xfrm>
          <a:prstGeom prst="roundRect">
            <a:avLst>
              <a:gd name="adj" fmla="val 2363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БАЗОВЫЕ СЕРВИСЫ УНИВЕРСАЛЬНЫ И ВОСТРЕБОВАНЫ ПРИ ПРЕДОСТАВЛЕНИИ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ЛЮБЫХ ГОСУДАРСТВЕННЫХ </a:t>
            </a:r>
            <a:b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КОММЕРЧЕСКИХ УСЛУГ В ЭЛЕКТРОННОЙ СРЕДЕ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КАК ЭТО РЕАЛИЗОВАТЬ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 txBox="1"/>
          <p:nvPr/>
        </p:nvSpPr>
        <p:spPr>
          <a:xfrm>
            <a:off x="273050" y="2241550"/>
            <a:ext cx="3081337" cy="8969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Обеспечить правовую возможность использования инфраструктуры электронного правительства в целях, не связанных с предоставлением государственных и муниципальных услуг;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4300" y="1354137"/>
            <a:ext cx="858836" cy="85248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x="3440112" y="2241550"/>
            <a:ext cx="3081337" cy="939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Определить понятие и правовой статус комплексной услуги (сценария), состоящей как из государственных, так и из коммерческих сервисов;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 baseline="0">
              <a:solidFill>
                <a:srgbClr val="3366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6591300" y="2241550"/>
            <a:ext cx="3081337" cy="8969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Обеспечить правовую возможность использования инфраструктуры электронного правительства в целях, не связанных с предоставлением государственных и муниципальных услуг;</a:t>
            </a: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21200" y="1341437"/>
            <a:ext cx="858836" cy="852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02550" y="1484312"/>
            <a:ext cx="858836" cy="85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1812925" y="4562475"/>
            <a:ext cx="3082924" cy="7699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Ввести по-транзакционный учет использования базовых сервисов инфраструктуры электронного правительства;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4979987" y="4562475"/>
            <a:ext cx="3082924" cy="1108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Нарастить мощности информационных систем, входящих в инфраструктуру электронного правительства, и создать новые базовые сервисы с привлечением внебюджетных источников финансирования.</a:t>
            </a: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65436" y="3716337"/>
            <a:ext cx="858836" cy="854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2825" y="3708400"/>
            <a:ext cx="858836" cy="854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БАЗОВЫЕ СЕРВИСЫ ИЭП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1206500" y="1206500"/>
            <a:ext cx="5265737" cy="4613275"/>
          </a:xfrm>
          <a:prstGeom prst="rect">
            <a:avLst/>
          </a:prstGeom>
          <a:solidFill>
            <a:schemeClr val="lt1"/>
          </a:solidFill>
          <a:ln w="25400" cap="rnd">
            <a:solidFill>
              <a:srgbClr val="FFE2B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6708775" y="1106487"/>
            <a:ext cx="2996753" cy="4732336"/>
          </a:xfrm>
          <a:custGeom>
            <a:avLst/>
            <a:gdLst/>
            <a:ahLst/>
            <a:cxnLst/>
            <a:rect l="0" t="0" r="0" b="0"/>
            <a:pathLst>
              <a:path w="2219540" h="4732333" extrusionOk="0">
                <a:moveTo>
                  <a:pt x="2214958" y="4732333"/>
                </a:moveTo>
                <a:cubicBezTo>
                  <a:pt x="990775" y="4729636"/>
                  <a:pt x="0" y="3669872"/>
                  <a:pt x="1009" y="2364220"/>
                </a:cubicBezTo>
                <a:cubicBezTo>
                  <a:pt x="2017" y="1058359"/>
                  <a:pt x="994734" y="250"/>
                  <a:pt x="2219116" y="0"/>
                </a:cubicBezTo>
                <a:cubicBezTo>
                  <a:pt x="2219257" y="788723"/>
                  <a:pt x="2219399" y="1577447"/>
                  <a:pt x="2219540" y="2366170"/>
                </a:cubicBezTo>
                <a:cubicBezTo>
                  <a:pt x="2218013" y="3154891"/>
                  <a:pt x="2216485" y="3943612"/>
                  <a:pt x="2214958" y="4732333"/>
                </a:cubicBezTo>
                <a:close/>
              </a:path>
            </a:pathLst>
          </a:custGeom>
          <a:solidFill>
            <a:srgbClr val="C5E6FF">
              <a:alpha val="11764"/>
            </a:srgbClr>
          </a:solidFill>
          <a:ln w="25400" cap="flat">
            <a:solidFill>
              <a:srgbClr val="1A8CC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Shape 170"/>
          <p:cNvSpPr/>
          <p:nvPr/>
        </p:nvSpPr>
        <p:spPr>
          <a:xfrm rot="-5400000">
            <a:off x="2530474" y="4248149"/>
            <a:ext cx="555625" cy="730249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8B222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Shape 171"/>
          <p:cNvSpPr/>
          <p:nvPr/>
        </p:nvSpPr>
        <p:spPr>
          <a:xfrm rot="-5400000">
            <a:off x="5585618" y="4166392"/>
            <a:ext cx="520700" cy="858837"/>
          </a:xfrm>
          <a:custGeom>
            <a:avLst/>
            <a:gdLst/>
            <a:ahLst/>
            <a:cxnLst/>
            <a:rect l="0" t="0" r="0" b="0"/>
            <a:pathLst>
              <a:path w="1352" h="2246" extrusionOk="0">
                <a:moveTo>
                  <a:pt x="877" y="2045"/>
                </a:moveTo>
                <a:cubicBezTo>
                  <a:pt x="877" y="2005"/>
                  <a:pt x="866" y="1969"/>
                  <a:pt x="847" y="1938"/>
                </a:cubicBezTo>
                <a:cubicBezTo>
                  <a:pt x="832" y="1923"/>
                  <a:pt x="823" y="1903"/>
                  <a:pt x="823" y="1880"/>
                </a:cubicBezTo>
                <a:cubicBezTo>
                  <a:pt x="823" y="1835"/>
                  <a:pt x="860" y="1798"/>
                  <a:pt x="905" y="1798"/>
                </a:cubicBezTo>
                <a:cubicBezTo>
                  <a:pt x="905" y="1798"/>
                  <a:pt x="906" y="1798"/>
                  <a:pt x="906" y="1798"/>
                </a:cubicBezTo>
                <a:cubicBezTo>
                  <a:pt x="906" y="1798"/>
                  <a:pt x="906" y="1798"/>
                  <a:pt x="906" y="1798"/>
                </a:cubicBezTo>
                <a:cubicBezTo>
                  <a:pt x="1352" y="1798"/>
                  <a:pt x="1352" y="1798"/>
                  <a:pt x="1352" y="1798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3"/>
                  <a:pt x="1352" y="1353"/>
                </a:cubicBezTo>
                <a:cubicBezTo>
                  <a:pt x="1352" y="1308"/>
                  <a:pt x="1316" y="1271"/>
                  <a:pt x="1270" y="1271"/>
                </a:cubicBezTo>
                <a:cubicBezTo>
                  <a:pt x="1248" y="1271"/>
                  <a:pt x="1227" y="1280"/>
                  <a:pt x="1212" y="1295"/>
                </a:cubicBezTo>
                <a:cubicBezTo>
                  <a:pt x="1181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4"/>
                </a:cubicBezTo>
                <a:cubicBezTo>
                  <a:pt x="905" y="1013"/>
                  <a:pt x="995" y="923"/>
                  <a:pt x="1106" y="923"/>
                </a:cubicBezTo>
                <a:cubicBezTo>
                  <a:pt x="1147" y="923"/>
                  <a:pt x="1185" y="935"/>
                  <a:pt x="1217" y="956"/>
                </a:cubicBezTo>
                <a:cubicBezTo>
                  <a:pt x="1231" y="968"/>
                  <a:pt x="1250" y="976"/>
                  <a:pt x="1270" y="976"/>
                </a:cubicBezTo>
                <a:cubicBezTo>
                  <a:pt x="1310" y="976"/>
                  <a:pt x="1343" y="948"/>
                  <a:pt x="1351" y="910"/>
                </a:cubicBezTo>
                <a:cubicBezTo>
                  <a:pt x="1352" y="905"/>
                  <a:pt x="1352" y="899"/>
                  <a:pt x="1352" y="894"/>
                </a:cubicBezTo>
                <a:cubicBezTo>
                  <a:pt x="1352" y="448"/>
                  <a:pt x="1352" y="448"/>
                  <a:pt x="1352" y="448"/>
                </a:cubicBezTo>
                <a:cubicBezTo>
                  <a:pt x="906" y="448"/>
                  <a:pt x="906" y="448"/>
                  <a:pt x="906" y="448"/>
                </a:cubicBezTo>
                <a:cubicBezTo>
                  <a:pt x="902" y="448"/>
                  <a:pt x="897" y="447"/>
                  <a:pt x="893" y="447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2" y="438"/>
                  <a:pt x="824" y="405"/>
                  <a:pt x="824" y="366"/>
                </a:cubicBezTo>
                <a:cubicBezTo>
                  <a:pt x="824" y="345"/>
                  <a:pt x="832" y="326"/>
                  <a:pt x="844" y="312"/>
                </a:cubicBezTo>
                <a:cubicBezTo>
                  <a:pt x="865" y="280"/>
                  <a:pt x="877" y="242"/>
                  <a:pt x="877" y="201"/>
                </a:cubicBezTo>
                <a:cubicBezTo>
                  <a:pt x="877" y="90"/>
                  <a:pt x="787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7"/>
                  <a:pt x="505" y="308"/>
                </a:cubicBezTo>
                <a:cubicBezTo>
                  <a:pt x="520" y="322"/>
                  <a:pt x="529" y="343"/>
                  <a:pt x="529" y="366"/>
                </a:cubicBezTo>
                <a:cubicBezTo>
                  <a:pt x="529" y="406"/>
                  <a:pt x="499" y="440"/>
                  <a:pt x="460" y="447"/>
                </a:cubicBezTo>
                <a:cubicBezTo>
                  <a:pt x="456" y="447"/>
                  <a:pt x="452" y="448"/>
                  <a:pt x="447" y="448"/>
                </a:cubicBezTo>
                <a:cubicBezTo>
                  <a:pt x="447" y="448"/>
                  <a:pt x="446" y="448"/>
                  <a:pt x="446" y="448"/>
                </a:cubicBezTo>
                <a:cubicBezTo>
                  <a:pt x="446" y="448"/>
                  <a:pt x="446" y="448"/>
                  <a:pt x="446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3"/>
                  <a:pt x="0" y="893"/>
                </a:cubicBezTo>
                <a:cubicBezTo>
                  <a:pt x="0" y="938"/>
                  <a:pt x="36" y="975"/>
                  <a:pt x="82" y="975"/>
                </a:cubicBezTo>
                <a:cubicBezTo>
                  <a:pt x="104" y="975"/>
                  <a:pt x="125" y="966"/>
                  <a:pt x="140" y="951"/>
                </a:cubicBezTo>
                <a:cubicBezTo>
                  <a:pt x="171" y="932"/>
                  <a:pt x="207" y="921"/>
                  <a:pt x="246" y="921"/>
                </a:cubicBezTo>
                <a:cubicBezTo>
                  <a:pt x="357" y="921"/>
                  <a:pt x="447" y="1011"/>
                  <a:pt x="447" y="1122"/>
                </a:cubicBezTo>
                <a:cubicBezTo>
                  <a:pt x="447" y="1233"/>
                  <a:pt x="357" y="1323"/>
                  <a:pt x="246" y="1323"/>
                </a:cubicBezTo>
                <a:cubicBezTo>
                  <a:pt x="205" y="1323"/>
                  <a:pt x="167" y="1311"/>
                  <a:pt x="135" y="1290"/>
                </a:cubicBezTo>
                <a:cubicBezTo>
                  <a:pt x="121" y="1277"/>
                  <a:pt x="102" y="1270"/>
                  <a:pt x="82" y="1270"/>
                </a:cubicBezTo>
                <a:cubicBezTo>
                  <a:pt x="42" y="1270"/>
                  <a:pt x="9" y="1298"/>
                  <a:pt x="1" y="1336"/>
                </a:cubicBezTo>
                <a:cubicBezTo>
                  <a:pt x="0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51" y="1798"/>
                  <a:pt x="457" y="1799"/>
                  <a:pt x="462" y="1800"/>
                </a:cubicBezTo>
                <a:cubicBezTo>
                  <a:pt x="500" y="1807"/>
                  <a:pt x="528" y="1840"/>
                  <a:pt x="528" y="1880"/>
                </a:cubicBezTo>
                <a:cubicBezTo>
                  <a:pt x="528" y="1901"/>
                  <a:pt x="520" y="1919"/>
                  <a:pt x="508" y="1934"/>
                </a:cubicBezTo>
                <a:cubicBezTo>
                  <a:pt x="487" y="1965"/>
                  <a:pt x="475" y="2004"/>
                  <a:pt x="475" y="2045"/>
                </a:cubicBezTo>
                <a:cubicBezTo>
                  <a:pt x="475" y="2156"/>
                  <a:pt x="565" y="2246"/>
                  <a:pt x="676" y="2246"/>
                </a:cubicBezTo>
                <a:cubicBezTo>
                  <a:pt x="787" y="2246"/>
                  <a:pt x="877" y="2156"/>
                  <a:pt x="877" y="2045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5416550" y="5070475"/>
            <a:ext cx="860425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трансляции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2262186" y="5070475"/>
            <a:ext cx="109219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 точного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времени</a:t>
            </a:r>
          </a:p>
        </p:txBody>
      </p:sp>
      <p:sp>
        <p:nvSpPr>
          <p:cNvPr id="174" name="Shape 174"/>
          <p:cNvSpPr/>
          <p:nvPr/>
        </p:nvSpPr>
        <p:spPr>
          <a:xfrm>
            <a:off x="4348162" y="2771775"/>
            <a:ext cx="900111" cy="588961"/>
          </a:xfrm>
          <a:custGeom>
            <a:avLst/>
            <a:gdLst/>
            <a:ahLst/>
            <a:cxnLst/>
            <a:rect l="0" t="0" r="0" b="0"/>
            <a:pathLst>
              <a:path w="2245" h="1800" extrusionOk="0">
                <a:moveTo>
                  <a:pt x="447" y="448"/>
                </a:moveTo>
                <a:cubicBezTo>
                  <a:pt x="891" y="448"/>
                  <a:pt x="891" y="448"/>
                  <a:pt x="891" y="448"/>
                </a:cubicBezTo>
                <a:cubicBezTo>
                  <a:pt x="891" y="448"/>
                  <a:pt x="891" y="448"/>
                  <a:pt x="891" y="448"/>
                </a:cubicBezTo>
                <a:cubicBezTo>
                  <a:pt x="892" y="448"/>
                  <a:pt x="892" y="448"/>
                  <a:pt x="893" y="448"/>
                </a:cubicBezTo>
                <a:cubicBezTo>
                  <a:pt x="938" y="448"/>
                  <a:pt x="975" y="411"/>
                  <a:pt x="975" y="366"/>
                </a:cubicBezTo>
                <a:cubicBezTo>
                  <a:pt x="975" y="343"/>
                  <a:pt x="965" y="322"/>
                  <a:pt x="951" y="308"/>
                </a:cubicBezTo>
                <a:cubicBezTo>
                  <a:pt x="931" y="277"/>
                  <a:pt x="920" y="240"/>
                  <a:pt x="920" y="201"/>
                </a:cubicBezTo>
                <a:cubicBezTo>
                  <a:pt x="920" y="90"/>
                  <a:pt x="1010" y="0"/>
                  <a:pt x="1121" y="0"/>
                </a:cubicBezTo>
                <a:cubicBezTo>
                  <a:pt x="1233" y="0"/>
                  <a:pt x="1323" y="90"/>
                  <a:pt x="1323" y="201"/>
                </a:cubicBezTo>
                <a:cubicBezTo>
                  <a:pt x="1323" y="242"/>
                  <a:pt x="1311" y="280"/>
                  <a:pt x="1289" y="312"/>
                </a:cubicBezTo>
                <a:cubicBezTo>
                  <a:pt x="1277" y="326"/>
                  <a:pt x="1270" y="345"/>
                  <a:pt x="1270" y="366"/>
                </a:cubicBezTo>
                <a:cubicBezTo>
                  <a:pt x="1270" y="405"/>
                  <a:pt x="1298" y="439"/>
                  <a:pt x="1335" y="446"/>
                </a:cubicBezTo>
                <a:cubicBezTo>
                  <a:pt x="1341" y="447"/>
                  <a:pt x="1346" y="448"/>
                  <a:pt x="1352" y="448"/>
                </a:cubicBezTo>
                <a:cubicBezTo>
                  <a:pt x="1798" y="448"/>
                  <a:pt x="1798" y="448"/>
                  <a:pt x="1798" y="448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5"/>
                  <a:pt x="1798" y="895"/>
                </a:cubicBezTo>
                <a:cubicBezTo>
                  <a:pt x="1798" y="900"/>
                  <a:pt x="1798" y="904"/>
                  <a:pt x="1799" y="908"/>
                </a:cubicBezTo>
                <a:cubicBezTo>
                  <a:pt x="1805" y="947"/>
                  <a:pt x="1839" y="977"/>
                  <a:pt x="1880" y="977"/>
                </a:cubicBezTo>
                <a:cubicBezTo>
                  <a:pt x="1902" y="977"/>
                  <a:pt x="1923" y="968"/>
                  <a:pt x="1938" y="953"/>
                </a:cubicBezTo>
                <a:cubicBezTo>
                  <a:pt x="1969" y="934"/>
                  <a:pt x="2005" y="923"/>
                  <a:pt x="2044" y="923"/>
                </a:cubicBezTo>
                <a:cubicBezTo>
                  <a:pt x="2155" y="923"/>
                  <a:pt x="2245" y="1013"/>
                  <a:pt x="2245" y="1124"/>
                </a:cubicBezTo>
                <a:cubicBezTo>
                  <a:pt x="2245" y="1235"/>
                  <a:pt x="2155" y="1325"/>
                  <a:pt x="2044" y="1325"/>
                </a:cubicBezTo>
                <a:cubicBezTo>
                  <a:pt x="2003" y="1325"/>
                  <a:pt x="1965" y="1313"/>
                  <a:pt x="1933" y="1292"/>
                </a:cubicBezTo>
                <a:cubicBezTo>
                  <a:pt x="1919" y="1280"/>
                  <a:pt x="1900" y="1272"/>
                  <a:pt x="1880" y="1272"/>
                </a:cubicBezTo>
                <a:cubicBezTo>
                  <a:pt x="1840" y="1272"/>
                  <a:pt x="1807" y="1300"/>
                  <a:pt x="1799" y="1338"/>
                </a:cubicBezTo>
                <a:cubicBezTo>
                  <a:pt x="1799" y="1339"/>
                  <a:pt x="1799" y="1340"/>
                  <a:pt x="1799" y="1341"/>
                </a:cubicBezTo>
                <a:cubicBezTo>
                  <a:pt x="1798" y="1345"/>
                  <a:pt x="1798" y="1350"/>
                  <a:pt x="1798" y="1354"/>
                </a:cubicBezTo>
                <a:cubicBezTo>
                  <a:pt x="1798" y="1800"/>
                  <a:pt x="1798" y="1800"/>
                  <a:pt x="1798" y="1800"/>
                </a:cubicBezTo>
                <a:cubicBezTo>
                  <a:pt x="1352" y="1800"/>
                  <a:pt x="1352" y="1800"/>
                  <a:pt x="1352" y="1800"/>
                </a:cubicBezTo>
                <a:cubicBezTo>
                  <a:pt x="1346" y="1800"/>
                  <a:pt x="1341" y="1800"/>
                  <a:pt x="1335" y="1799"/>
                </a:cubicBezTo>
                <a:cubicBezTo>
                  <a:pt x="1298" y="1791"/>
                  <a:pt x="1270" y="1758"/>
                  <a:pt x="1270" y="1718"/>
                </a:cubicBezTo>
                <a:cubicBezTo>
                  <a:pt x="1270" y="1698"/>
                  <a:pt x="1277" y="1679"/>
                  <a:pt x="1290" y="1665"/>
                </a:cubicBezTo>
                <a:cubicBezTo>
                  <a:pt x="1311" y="1633"/>
                  <a:pt x="1323" y="1595"/>
                  <a:pt x="1323" y="1554"/>
                </a:cubicBezTo>
                <a:cubicBezTo>
                  <a:pt x="1323" y="1443"/>
                  <a:pt x="1233" y="1352"/>
                  <a:pt x="1122" y="1352"/>
                </a:cubicBezTo>
                <a:cubicBezTo>
                  <a:pt x="1010" y="1352"/>
                  <a:pt x="920" y="1443"/>
                  <a:pt x="920" y="1554"/>
                </a:cubicBezTo>
                <a:cubicBezTo>
                  <a:pt x="920" y="1593"/>
                  <a:pt x="931" y="1629"/>
                  <a:pt x="951" y="1660"/>
                </a:cubicBezTo>
                <a:cubicBezTo>
                  <a:pt x="965" y="1675"/>
                  <a:pt x="975" y="1695"/>
                  <a:pt x="975" y="1718"/>
                </a:cubicBezTo>
                <a:cubicBezTo>
                  <a:pt x="975" y="1763"/>
                  <a:pt x="938" y="1800"/>
                  <a:pt x="893" y="1800"/>
                </a:cubicBezTo>
                <a:cubicBezTo>
                  <a:pt x="892" y="1800"/>
                  <a:pt x="892" y="1800"/>
                  <a:pt x="891" y="1800"/>
                </a:cubicBezTo>
                <a:cubicBezTo>
                  <a:pt x="891" y="1800"/>
                  <a:pt x="891" y="1800"/>
                  <a:pt x="891" y="1800"/>
                </a:cubicBezTo>
                <a:cubicBezTo>
                  <a:pt x="447" y="1800"/>
                  <a:pt x="447" y="1800"/>
                  <a:pt x="447" y="1800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3"/>
                  <a:pt x="447" y="1353"/>
                </a:cubicBezTo>
                <a:cubicBezTo>
                  <a:pt x="447" y="1308"/>
                  <a:pt x="411" y="1271"/>
                  <a:pt x="365" y="1271"/>
                </a:cubicBezTo>
                <a:cubicBezTo>
                  <a:pt x="343" y="1271"/>
                  <a:pt x="322" y="1280"/>
                  <a:pt x="307" y="1295"/>
                </a:cubicBezTo>
                <a:cubicBezTo>
                  <a:pt x="276" y="1314"/>
                  <a:pt x="240" y="1325"/>
                  <a:pt x="201" y="1325"/>
                </a:cubicBezTo>
                <a:cubicBezTo>
                  <a:pt x="90" y="1325"/>
                  <a:pt x="0" y="1235"/>
                  <a:pt x="0" y="1124"/>
                </a:cubicBezTo>
                <a:cubicBezTo>
                  <a:pt x="0" y="1013"/>
                  <a:pt x="90" y="923"/>
                  <a:pt x="201" y="923"/>
                </a:cubicBezTo>
                <a:cubicBezTo>
                  <a:pt x="242" y="923"/>
                  <a:pt x="280" y="935"/>
                  <a:pt x="312" y="956"/>
                </a:cubicBezTo>
                <a:cubicBezTo>
                  <a:pt x="326" y="968"/>
                  <a:pt x="345" y="976"/>
                  <a:pt x="365" y="976"/>
                </a:cubicBezTo>
                <a:cubicBezTo>
                  <a:pt x="405" y="976"/>
                  <a:pt x="438" y="948"/>
                  <a:pt x="446" y="910"/>
                </a:cubicBezTo>
                <a:cubicBezTo>
                  <a:pt x="447" y="905"/>
                  <a:pt x="447" y="899"/>
                  <a:pt x="447" y="894"/>
                </a:cubicBezTo>
                <a:lnTo>
                  <a:pt x="447" y="448"/>
                </a:lnTo>
                <a:close/>
              </a:path>
            </a:pathLst>
          </a:custGeom>
          <a:solidFill>
            <a:srgbClr val="F99D3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Shape 175"/>
          <p:cNvSpPr/>
          <p:nvPr/>
        </p:nvSpPr>
        <p:spPr>
          <a:xfrm rot="-5400000">
            <a:off x="3501231" y="2769392"/>
            <a:ext cx="566737" cy="733425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          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3316287" y="3478212"/>
            <a:ext cx="1109661" cy="5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Обжалование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выставленных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счетов</a:t>
            </a:r>
          </a:p>
        </p:txBody>
      </p:sp>
      <p:sp>
        <p:nvSpPr>
          <p:cNvPr id="177" name="Shape 177"/>
          <p:cNvSpPr/>
          <p:nvPr/>
        </p:nvSpPr>
        <p:spPr>
          <a:xfrm rot="-5400000">
            <a:off x="1627981" y="2709067"/>
            <a:ext cx="528637" cy="854075"/>
          </a:xfrm>
          <a:custGeom>
            <a:avLst/>
            <a:gdLst/>
            <a:ahLst/>
            <a:cxnLst/>
            <a:rect l="0" t="0" r="0" b="0"/>
            <a:pathLst>
              <a:path w="1352" h="2246" extrusionOk="0">
                <a:moveTo>
                  <a:pt x="877" y="2045"/>
                </a:moveTo>
                <a:cubicBezTo>
                  <a:pt x="877" y="2005"/>
                  <a:pt x="866" y="1969"/>
                  <a:pt x="847" y="1938"/>
                </a:cubicBezTo>
                <a:cubicBezTo>
                  <a:pt x="832" y="1923"/>
                  <a:pt x="823" y="1903"/>
                  <a:pt x="823" y="1880"/>
                </a:cubicBezTo>
                <a:cubicBezTo>
                  <a:pt x="823" y="1835"/>
                  <a:pt x="860" y="1798"/>
                  <a:pt x="905" y="1798"/>
                </a:cubicBezTo>
                <a:cubicBezTo>
                  <a:pt x="905" y="1798"/>
                  <a:pt x="906" y="1798"/>
                  <a:pt x="906" y="1798"/>
                </a:cubicBezTo>
                <a:cubicBezTo>
                  <a:pt x="906" y="1798"/>
                  <a:pt x="906" y="1798"/>
                  <a:pt x="906" y="1798"/>
                </a:cubicBezTo>
                <a:cubicBezTo>
                  <a:pt x="1352" y="1798"/>
                  <a:pt x="1352" y="1798"/>
                  <a:pt x="1352" y="1798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3"/>
                  <a:pt x="1352" y="1353"/>
                </a:cubicBezTo>
                <a:cubicBezTo>
                  <a:pt x="1352" y="1308"/>
                  <a:pt x="1316" y="1271"/>
                  <a:pt x="1270" y="1271"/>
                </a:cubicBezTo>
                <a:cubicBezTo>
                  <a:pt x="1248" y="1271"/>
                  <a:pt x="1227" y="1280"/>
                  <a:pt x="1212" y="1295"/>
                </a:cubicBezTo>
                <a:cubicBezTo>
                  <a:pt x="1181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4"/>
                </a:cubicBezTo>
                <a:cubicBezTo>
                  <a:pt x="905" y="1013"/>
                  <a:pt x="995" y="923"/>
                  <a:pt x="1106" y="923"/>
                </a:cubicBezTo>
                <a:cubicBezTo>
                  <a:pt x="1147" y="923"/>
                  <a:pt x="1185" y="935"/>
                  <a:pt x="1217" y="956"/>
                </a:cubicBezTo>
                <a:cubicBezTo>
                  <a:pt x="1231" y="968"/>
                  <a:pt x="1250" y="976"/>
                  <a:pt x="1270" y="976"/>
                </a:cubicBezTo>
                <a:cubicBezTo>
                  <a:pt x="1310" y="976"/>
                  <a:pt x="1343" y="948"/>
                  <a:pt x="1351" y="910"/>
                </a:cubicBezTo>
                <a:cubicBezTo>
                  <a:pt x="1352" y="905"/>
                  <a:pt x="1352" y="899"/>
                  <a:pt x="1352" y="894"/>
                </a:cubicBezTo>
                <a:cubicBezTo>
                  <a:pt x="1352" y="448"/>
                  <a:pt x="1352" y="448"/>
                  <a:pt x="1352" y="448"/>
                </a:cubicBezTo>
                <a:cubicBezTo>
                  <a:pt x="906" y="448"/>
                  <a:pt x="906" y="448"/>
                  <a:pt x="906" y="448"/>
                </a:cubicBezTo>
                <a:cubicBezTo>
                  <a:pt x="902" y="448"/>
                  <a:pt x="897" y="447"/>
                  <a:pt x="893" y="447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2" y="438"/>
                  <a:pt x="824" y="405"/>
                  <a:pt x="824" y="366"/>
                </a:cubicBezTo>
                <a:cubicBezTo>
                  <a:pt x="824" y="345"/>
                  <a:pt x="832" y="326"/>
                  <a:pt x="844" y="312"/>
                </a:cubicBezTo>
                <a:cubicBezTo>
                  <a:pt x="865" y="280"/>
                  <a:pt x="877" y="242"/>
                  <a:pt x="877" y="201"/>
                </a:cubicBezTo>
                <a:cubicBezTo>
                  <a:pt x="877" y="90"/>
                  <a:pt x="787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7"/>
                  <a:pt x="505" y="308"/>
                </a:cubicBezTo>
                <a:cubicBezTo>
                  <a:pt x="520" y="322"/>
                  <a:pt x="529" y="343"/>
                  <a:pt x="529" y="366"/>
                </a:cubicBezTo>
                <a:cubicBezTo>
                  <a:pt x="529" y="406"/>
                  <a:pt x="499" y="440"/>
                  <a:pt x="460" y="447"/>
                </a:cubicBezTo>
                <a:cubicBezTo>
                  <a:pt x="456" y="447"/>
                  <a:pt x="452" y="448"/>
                  <a:pt x="447" y="448"/>
                </a:cubicBezTo>
                <a:cubicBezTo>
                  <a:pt x="447" y="448"/>
                  <a:pt x="446" y="448"/>
                  <a:pt x="446" y="448"/>
                </a:cubicBezTo>
                <a:cubicBezTo>
                  <a:pt x="446" y="448"/>
                  <a:pt x="446" y="448"/>
                  <a:pt x="446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3"/>
                  <a:pt x="0" y="893"/>
                </a:cubicBezTo>
                <a:cubicBezTo>
                  <a:pt x="0" y="938"/>
                  <a:pt x="36" y="975"/>
                  <a:pt x="82" y="975"/>
                </a:cubicBezTo>
                <a:cubicBezTo>
                  <a:pt x="104" y="975"/>
                  <a:pt x="125" y="966"/>
                  <a:pt x="140" y="951"/>
                </a:cubicBezTo>
                <a:cubicBezTo>
                  <a:pt x="171" y="932"/>
                  <a:pt x="207" y="921"/>
                  <a:pt x="246" y="921"/>
                </a:cubicBezTo>
                <a:cubicBezTo>
                  <a:pt x="357" y="921"/>
                  <a:pt x="447" y="1011"/>
                  <a:pt x="447" y="1122"/>
                </a:cubicBezTo>
                <a:cubicBezTo>
                  <a:pt x="447" y="1233"/>
                  <a:pt x="357" y="1323"/>
                  <a:pt x="246" y="1323"/>
                </a:cubicBezTo>
                <a:cubicBezTo>
                  <a:pt x="205" y="1323"/>
                  <a:pt x="167" y="1311"/>
                  <a:pt x="135" y="1290"/>
                </a:cubicBezTo>
                <a:cubicBezTo>
                  <a:pt x="121" y="1277"/>
                  <a:pt x="102" y="1270"/>
                  <a:pt x="82" y="1270"/>
                </a:cubicBezTo>
                <a:cubicBezTo>
                  <a:pt x="42" y="1270"/>
                  <a:pt x="9" y="1298"/>
                  <a:pt x="1" y="1336"/>
                </a:cubicBezTo>
                <a:cubicBezTo>
                  <a:pt x="0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51" y="1798"/>
                  <a:pt x="457" y="1799"/>
                  <a:pt x="462" y="1800"/>
                </a:cubicBezTo>
                <a:cubicBezTo>
                  <a:pt x="500" y="1807"/>
                  <a:pt x="528" y="1840"/>
                  <a:pt x="528" y="1880"/>
                </a:cubicBezTo>
                <a:cubicBezTo>
                  <a:pt x="528" y="1901"/>
                  <a:pt x="520" y="1919"/>
                  <a:pt x="508" y="1934"/>
                </a:cubicBezTo>
                <a:cubicBezTo>
                  <a:pt x="487" y="1965"/>
                  <a:pt x="475" y="2004"/>
                  <a:pt x="475" y="2045"/>
                </a:cubicBezTo>
                <a:cubicBezTo>
                  <a:pt x="475" y="2156"/>
                  <a:pt x="565" y="2246"/>
                  <a:pt x="676" y="2246"/>
                </a:cubicBezTo>
                <a:cubicBezTo>
                  <a:pt x="787" y="2246"/>
                  <a:pt x="877" y="2156"/>
                  <a:pt x="877" y="2045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8" name="Shape 178"/>
          <p:cNvSpPr txBox="1"/>
          <p:nvPr/>
        </p:nvSpPr>
        <p:spPr>
          <a:xfrm>
            <a:off x="1406525" y="3473450"/>
            <a:ext cx="971550" cy="5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Получение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информации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 начислениях</a:t>
            </a:r>
          </a:p>
        </p:txBody>
      </p:sp>
      <p:sp>
        <p:nvSpPr>
          <p:cNvPr id="179" name="Shape 179"/>
          <p:cNvSpPr/>
          <p:nvPr/>
        </p:nvSpPr>
        <p:spPr>
          <a:xfrm rot="5400000">
            <a:off x="2486818" y="2777330"/>
            <a:ext cx="665161" cy="698500"/>
          </a:xfrm>
          <a:custGeom>
            <a:avLst/>
            <a:gdLst/>
            <a:ahLst/>
            <a:cxnLst/>
            <a:rect l="0" t="0" r="0" b="0"/>
            <a:pathLst>
              <a:path w="2245" h="1800" extrusionOk="0">
                <a:moveTo>
                  <a:pt x="447" y="448"/>
                </a:moveTo>
                <a:cubicBezTo>
                  <a:pt x="891" y="448"/>
                  <a:pt x="891" y="448"/>
                  <a:pt x="891" y="448"/>
                </a:cubicBezTo>
                <a:cubicBezTo>
                  <a:pt x="891" y="448"/>
                  <a:pt x="891" y="448"/>
                  <a:pt x="891" y="448"/>
                </a:cubicBezTo>
                <a:cubicBezTo>
                  <a:pt x="892" y="448"/>
                  <a:pt x="892" y="448"/>
                  <a:pt x="893" y="448"/>
                </a:cubicBezTo>
                <a:cubicBezTo>
                  <a:pt x="938" y="448"/>
                  <a:pt x="975" y="411"/>
                  <a:pt x="975" y="366"/>
                </a:cubicBezTo>
                <a:cubicBezTo>
                  <a:pt x="975" y="343"/>
                  <a:pt x="965" y="322"/>
                  <a:pt x="951" y="308"/>
                </a:cubicBezTo>
                <a:cubicBezTo>
                  <a:pt x="931" y="277"/>
                  <a:pt x="920" y="240"/>
                  <a:pt x="920" y="201"/>
                </a:cubicBezTo>
                <a:cubicBezTo>
                  <a:pt x="920" y="90"/>
                  <a:pt x="1010" y="0"/>
                  <a:pt x="1121" y="0"/>
                </a:cubicBezTo>
                <a:cubicBezTo>
                  <a:pt x="1233" y="0"/>
                  <a:pt x="1323" y="90"/>
                  <a:pt x="1323" y="201"/>
                </a:cubicBezTo>
                <a:cubicBezTo>
                  <a:pt x="1323" y="242"/>
                  <a:pt x="1311" y="280"/>
                  <a:pt x="1289" y="312"/>
                </a:cubicBezTo>
                <a:cubicBezTo>
                  <a:pt x="1277" y="326"/>
                  <a:pt x="1270" y="345"/>
                  <a:pt x="1270" y="366"/>
                </a:cubicBezTo>
                <a:cubicBezTo>
                  <a:pt x="1270" y="405"/>
                  <a:pt x="1298" y="439"/>
                  <a:pt x="1335" y="446"/>
                </a:cubicBezTo>
                <a:cubicBezTo>
                  <a:pt x="1341" y="447"/>
                  <a:pt x="1346" y="448"/>
                  <a:pt x="1352" y="448"/>
                </a:cubicBezTo>
                <a:cubicBezTo>
                  <a:pt x="1798" y="448"/>
                  <a:pt x="1798" y="448"/>
                  <a:pt x="1798" y="448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5"/>
                  <a:pt x="1798" y="895"/>
                </a:cubicBezTo>
                <a:cubicBezTo>
                  <a:pt x="1798" y="900"/>
                  <a:pt x="1798" y="904"/>
                  <a:pt x="1799" y="908"/>
                </a:cubicBezTo>
                <a:cubicBezTo>
                  <a:pt x="1805" y="947"/>
                  <a:pt x="1839" y="977"/>
                  <a:pt x="1880" y="977"/>
                </a:cubicBezTo>
                <a:cubicBezTo>
                  <a:pt x="1902" y="977"/>
                  <a:pt x="1923" y="968"/>
                  <a:pt x="1938" y="953"/>
                </a:cubicBezTo>
                <a:cubicBezTo>
                  <a:pt x="1969" y="934"/>
                  <a:pt x="2005" y="923"/>
                  <a:pt x="2044" y="923"/>
                </a:cubicBezTo>
                <a:cubicBezTo>
                  <a:pt x="2155" y="923"/>
                  <a:pt x="2245" y="1013"/>
                  <a:pt x="2245" y="1124"/>
                </a:cubicBezTo>
                <a:cubicBezTo>
                  <a:pt x="2245" y="1235"/>
                  <a:pt x="2155" y="1325"/>
                  <a:pt x="2044" y="1325"/>
                </a:cubicBezTo>
                <a:cubicBezTo>
                  <a:pt x="2003" y="1325"/>
                  <a:pt x="1965" y="1313"/>
                  <a:pt x="1933" y="1292"/>
                </a:cubicBezTo>
                <a:cubicBezTo>
                  <a:pt x="1919" y="1280"/>
                  <a:pt x="1900" y="1272"/>
                  <a:pt x="1880" y="1272"/>
                </a:cubicBezTo>
                <a:cubicBezTo>
                  <a:pt x="1840" y="1272"/>
                  <a:pt x="1807" y="1300"/>
                  <a:pt x="1799" y="1338"/>
                </a:cubicBezTo>
                <a:cubicBezTo>
                  <a:pt x="1799" y="1339"/>
                  <a:pt x="1799" y="1340"/>
                  <a:pt x="1799" y="1341"/>
                </a:cubicBezTo>
                <a:cubicBezTo>
                  <a:pt x="1798" y="1345"/>
                  <a:pt x="1798" y="1350"/>
                  <a:pt x="1798" y="1354"/>
                </a:cubicBezTo>
                <a:cubicBezTo>
                  <a:pt x="1798" y="1800"/>
                  <a:pt x="1798" y="1800"/>
                  <a:pt x="1798" y="1800"/>
                </a:cubicBezTo>
                <a:cubicBezTo>
                  <a:pt x="1352" y="1800"/>
                  <a:pt x="1352" y="1800"/>
                  <a:pt x="1352" y="1800"/>
                </a:cubicBezTo>
                <a:cubicBezTo>
                  <a:pt x="1346" y="1800"/>
                  <a:pt x="1341" y="1800"/>
                  <a:pt x="1335" y="1799"/>
                </a:cubicBezTo>
                <a:cubicBezTo>
                  <a:pt x="1298" y="1791"/>
                  <a:pt x="1270" y="1758"/>
                  <a:pt x="1270" y="1718"/>
                </a:cubicBezTo>
                <a:cubicBezTo>
                  <a:pt x="1270" y="1698"/>
                  <a:pt x="1277" y="1679"/>
                  <a:pt x="1290" y="1665"/>
                </a:cubicBezTo>
                <a:cubicBezTo>
                  <a:pt x="1311" y="1633"/>
                  <a:pt x="1323" y="1595"/>
                  <a:pt x="1323" y="1554"/>
                </a:cubicBezTo>
                <a:cubicBezTo>
                  <a:pt x="1323" y="1443"/>
                  <a:pt x="1233" y="1352"/>
                  <a:pt x="1122" y="1352"/>
                </a:cubicBezTo>
                <a:cubicBezTo>
                  <a:pt x="1010" y="1352"/>
                  <a:pt x="920" y="1443"/>
                  <a:pt x="920" y="1554"/>
                </a:cubicBezTo>
                <a:cubicBezTo>
                  <a:pt x="920" y="1593"/>
                  <a:pt x="931" y="1629"/>
                  <a:pt x="951" y="1660"/>
                </a:cubicBezTo>
                <a:cubicBezTo>
                  <a:pt x="965" y="1675"/>
                  <a:pt x="975" y="1695"/>
                  <a:pt x="975" y="1718"/>
                </a:cubicBezTo>
                <a:cubicBezTo>
                  <a:pt x="975" y="1763"/>
                  <a:pt x="938" y="1800"/>
                  <a:pt x="893" y="1800"/>
                </a:cubicBezTo>
                <a:cubicBezTo>
                  <a:pt x="892" y="1800"/>
                  <a:pt x="892" y="1800"/>
                  <a:pt x="891" y="1800"/>
                </a:cubicBezTo>
                <a:cubicBezTo>
                  <a:pt x="891" y="1800"/>
                  <a:pt x="891" y="1800"/>
                  <a:pt x="891" y="1800"/>
                </a:cubicBezTo>
                <a:cubicBezTo>
                  <a:pt x="447" y="1800"/>
                  <a:pt x="447" y="1800"/>
                  <a:pt x="447" y="1800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3"/>
                  <a:pt x="447" y="1353"/>
                </a:cubicBezTo>
                <a:cubicBezTo>
                  <a:pt x="447" y="1308"/>
                  <a:pt x="411" y="1271"/>
                  <a:pt x="365" y="1271"/>
                </a:cubicBezTo>
                <a:cubicBezTo>
                  <a:pt x="343" y="1271"/>
                  <a:pt x="322" y="1280"/>
                  <a:pt x="307" y="1295"/>
                </a:cubicBezTo>
                <a:cubicBezTo>
                  <a:pt x="276" y="1314"/>
                  <a:pt x="240" y="1325"/>
                  <a:pt x="201" y="1325"/>
                </a:cubicBezTo>
                <a:cubicBezTo>
                  <a:pt x="90" y="1325"/>
                  <a:pt x="0" y="1235"/>
                  <a:pt x="0" y="1124"/>
                </a:cubicBezTo>
                <a:cubicBezTo>
                  <a:pt x="0" y="1013"/>
                  <a:pt x="90" y="923"/>
                  <a:pt x="201" y="923"/>
                </a:cubicBezTo>
                <a:cubicBezTo>
                  <a:pt x="242" y="923"/>
                  <a:pt x="280" y="935"/>
                  <a:pt x="312" y="956"/>
                </a:cubicBezTo>
                <a:cubicBezTo>
                  <a:pt x="326" y="968"/>
                  <a:pt x="345" y="976"/>
                  <a:pt x="365" y="976"/>
                </a:cubicBezTo>
                <a:cubicBezTo>
                  <a:pt x="405" y="976"/>
                  <a:pt x="438" y="948"/>
                  <a:pt x="446" y="910"/>
                </a:cubicBezTo>
                <a:cubicBezTo>
                  <a:pt x="447" y="905"/>
                  <a:pt x="447" y="899"/>
                  <a:pt x="447" y="894"/>
                </a:cubicBezTo>
                <a:lnTo>
                  <a:pt x="447" y="448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3962400" y="3441700"/>
            <a:ext cx="1671637" cy="646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Отправка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юридически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значимых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обращений</a:t>
            </a:r>
          </a:p>
        </p:txBody>
      </p:sp>
      <p:sp>
        <p:nvSpPr>
          <p:cNvPr id="181" name="Shape 181"/>
          <p:cNvSpPr/>
          <p:nvPr/>
        </p:nvSpPr>
        <p:spPr>
          <a:xfrm rot="10800000">
            <a:off x="3387725" y="4324349"/>
            <a:ext cx="904874" cy="600075"/>
          </a:xfrm>
          <a:custGeom>
            <a:avLst/>
            <a:gdLst/>
            <a:ahLst/>
            <a:cxnLst/>
            <a:rect l="0" t="0" r="0" b="0"/>
            <a:pathLst>
              <a:path w="2245" h="1800" extrusionOk="0">
                <a:moveTo>
                  <a:pt x="447" y="448"/>
                </a:moveTo>
                <a:cubicBezTo>
                  <a:pt x="891" y="448"/>
                  <a:pt x="891" y="448"/>
                  <a:pt x="891" y="448"/>
                </a:cubicBezTo>
                <a:cubicBezTo>
                  <a:pt x="891" y="448"/>
                  <a:pt x="891" y="448"/>
                  <a:pt x="891" y="448"/>
                </a:cubicBezTo>
                <a:cubicBezTo>
                  <a:pt x="892" y="448"/>
                  <a:pt x="892" y="448"/>
                  <a:pt x="893" y="448"/>
                </a:cubicBezTo>
                <a:cubicBezTo>
                  <a:pt x="938" y="448"/>
                  <a:pt x="975" y="411"/>
                  <a:pt x="975" y="366"/>
                </a:cubicBezTo>
                <a:cubicBezTo>
                  <a:pt x="975" y="343"/>
                  <a:pt x="965" y="322"/>
                  <a:pt x="951" y="308"/>
                </a:cubicBezTo>
                <a:cubicBezTo>
                  <a:pt x="931" y="277"/>
                  <a:pt x="920" y="240"/>
                  <a:pt x="920" y="201"/>
                </a:cubicBezTo>
                <a:cubicBezTo>
                  <a:pt x="920" y="90"/>
                  <a:pt x="1010" y="0"/>
                  <a:pt x="1121" y="0"/>
                </a:cubicBezTo>
                <a:cubicBezTo>
                  <a:pt x="1233" y="0"/>
                  <a:pt x="1323" y="90"/>
                  <a:pt x="1323" y="201"/>
                </a:cubicBezTo>
                <a:cubicBezTo>
                  <a:pt x="1323" y="242"/>
                  <a:pt x="1311" y="280"/>
                  <a:pt x="1289" y="312"/>
                </a:cubicBezTo>
                <a:cubicBezTo>
                  <a:pt x="1277" y="326"/>
                  <a:pt x="1270" y="345"/>
                  <a:pt x="1270" y="366"/>
                </a:cubicBezTo>
                <a:cubicBezTo>
                  <a:pt x="1270" y="405"/>
                  <a:pt x="1298" y="439"/>
                  <a:pt x="1335" y="446"/>
                </a:cubicBezTo>
                <a:cubicBezTo>
                  <a:pt x="1341" y="447"/>
                  <a:pt x="1346" y="448"/>
                  <a:pt x="1352" y="448"/>
                </a:cubicBezTo>
                <a:cubicBezTo>
                  <a:pt x="1798" y="448"/>
                  <a:pt x="1798" y="448"/>
                  <a:pt x="1798" y="448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5"/>
                  <a:pt x="1798" y="895"/>
                </a:cubicBezTo>
                <a:cubicBezTo>
                  <a:pt x="1798" y="900"/>
                  <a:pt x="1798" y="904"/>
                  <a:pt x="1799" y="908"/>
                </a:cubicBezTo>
                <a:cubicBezTo>
                  <a:pt x="1805" y="947"/>
                  <a:pt x="1839" y="977"/>
                  <a:pt x="1880" y="977"/>
                </a:cubicBezTo>
                <a:cubicBezTo>
                  <a:pt x="1902" y="977"/>
                  <a:pt x="1923" y="968"/>
                  <a:pt x="1938" y="953"/>
                </a:cubicBezTo>
                <a:cubicBezTo>
                  <a:pt x="1969" y="934"/>
                  <a:pt x="2005" y="923"/>
                  <a:pt x="2044" y="923"/>
                </a:cubicBezTo>
                <a:cubicBezTo>
                  <a:pt x="2155" y="923"/>
                  <a:pt x="2245" y="1013"/>
                  <a:pt x="2245" y="1124"/>
                </a:cubicBezTo>
                <a:cubicBezTo>
                  <a:pt x="2245" y="1235"/>
                  <a:pt x="2155" y="1325"/>
                  <a:pt x="2044" y="1325"/>
                </a:cubicBezTo>
                <a:cubicBezTo>
                  <a:pt x="2003" y="1325"/>
                  <a:pt x="1965" y="1313"/>
                  <a:pt x="1933" y="1292"/>
                </a:cubicBezTo>
                <a:cubicBezTo>
                  <a:pt x="1919" y="1280"/>
                  <a:pt x="1900" y="1272"/>
                  <a:pt x="1880" y="1272"/>
                </a:cubicBezTo>
                <a:cubicBezTo>
                  <a:pt x="1840" y="1272"/>
                  <a:pt x="1807" y="1300"/>
                  <a:pt x="1799" y="1338"/>
                </a:cubicBezTo>
                <a:cubicBezTo>
                  <a:pt x="1799" y="1339"/>
                  <a:pt x="1799" y="1340"/>
                  <a:pt x="1799" y="1341"/>
                </a:cubicBezTo>
                <a:cubicBezTo>
                  <a:pt x="1798" y="1345"/>
                  <a:pt x="1798" y="1350"/>
                  <a:pt x="1798" y="1354"/>
                </a:cubicBezTo>
                <a:cubicBezTo>
                  <a:pt x="1798" y="1800"/>
                  <a:pt x="1798" y="1800"/>
                  <a:pt x="1798" y="1800"/>
                </a:cubicBezTo>
                <a:cubicBezTo>
                  <a:pt x="1352" y="1800"/>
                  <a:pt x="1352" y="1800"/>
                  <a:pt x="1352" y="1800"/>
                </a:cubicBezTo>
                <a:cubicBezTo>
                  <a:pt x="1346" y="1800"/>
                  <a:pt x="1341" y="1800"/>
                  <a:pt x="1335" y="1799"/>
                </a:cubicBezTo>
                <a:cubicBezTo>
                  <a:pt x="1298" y="1791"/>
                  <a:pt x="1270" y="1758"/>
                  <a:pt x="1270" y="1718"/>
                </a:cubicBezTo>
                <a:cubicBezTo>
                  <a:pt x="1270" y="1698"/>
                  <a:pt x="1277" y="1679"/>
                  <a:pt x="1290" y="1665"/>
                </a:cubicBezTo>
                <a:cubicBezTo>
                  <a:pt x="1311" y="1633"/>
                  <a:pt x="1323" y="1595"/>
                  <a:pt x="1323" y="1554"/>
                </a:cubicBezTo>
                <a:cubicBezTo>
                  <a:pt x="1323" y="1443"/>
                  <a:pt x="1233" y="1352"/>
                  <a:pt x="1122" y="1352"/>
                </a:cubicBezTo>
                <a:cubicBezTo>
                  <a:pt x="1010" y="1352"/>
                  <a:pt x="920" y="1443"/>
                  <a:pt x="920" y="1554"/>
                </a:cubicBezTo>
                <a:cubicBezTo>
                  <a:pt x="920" y="1593"/>
                  <a:pt x="931" y="1629"/>
                  <a:pt x="951" y="1660"/>
                </a:cubicBezTo>
                <a:cubicBezTo>
                  <a:pt x="965" y="1675"/>
                  <a:pt x="975" y="1695"/>
                  <a:pt x="975" y="1718"/>
                </a:cubicBezTo>
                <a:cubicBezTo>
                  <a:pt x="975" y="1763"/>
                  <a:pt x="938" y="1800"/>
                  <a:pt x="893" y="1800"/>
                </a:cubicBezTo>
                <a:cubicBezTo>
                  <a:pt x="892" y="1800"/>
                  <a:pt x="892" y="1800"/>
                  <a:pt x="891" y="1800"/>
                </a:cubicBezTo>
                <a:cubicBezTo>
                  <a:pt x="891" y="1800"/>
                  <a:pt x="891" y="1800"/>
                  <a:pt x="891" y="1800"/>
                </a:cubicBezTo>
                <a:cubicBezTo>
                  <a:pt x="447" y="1800"/>
                  <a:pt x="447" y="1800"/>
                  <a:pt x="447" y="1800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3"/>
                  <a:pt x="447" y="1353"/>
                </a:cubicBezTo>
                <a:cubicBezTo>
                  <a:pt x="447" y="1308"/>
                  <a:pt x="411" y="1271"/>
                  <a:pt x="365" y="1271"/>
                </a:cubicBezTo>
                <a:cubicBezTo>
                  <a:pt x="343" y="1271"/>
                  <a:pt x="322" y="1280"/>
                  <a:pt x="307" y="1295"/>
                </a:cubicBezTo>
                <a:cubicBezTo>
                  <a:pt x="276" y="1314"/>
                  <a:pt x="240" y="1325"/>
                  <a:pt x="201" y="1325"/>
                </a:cubicBezTo>
                <a:cubicBezTo>
                  <a:pt x="90" y="1325"/>
                  <a:pt x="0" y="1235"/>
                  <a:pt x="0" y="1124"/>
                </a:cubicBezTo>
                <a:cubicBezTo>
                  <a:pt x="0" y="1013"/>
                  <a:pt x="90" y="923"/>
                  <a:pt x="201" y="923"/>
                </a:cubicBezTo>
                <a:cubicBezTo>
                  <a:pt x="242" y="923"/>
                  <a:pt x="280" y="935"/>
                  <a:pt x="312" y="956"/>
                </a:cubicBezTo>
                <a:cubicBezTo>
                  <a:pt x="326" y="968"/>
                  <a:pt x="345" y="976"/>
                  <a:pt x="365" y="976"/>
                </a:cubicBezTo>
                <a:cubicBezTo>
                  <a:pt x="405" y="976"/>
                  <a:pt x="438" y="948"/>
                  <a:pt x="446" y="910"/>
                </a:cubicBezTo>
                <a:cubicBezTo>
                  <a:pt x="447" y="905"/>
                  <a:pt x="447" y="899"/>
                  <a:pt x="447" y="894"/>
                </a:cubicBezTo>
                <a:lnTo>
                  <a:pt x="447" y="448"/>
                </a:lnTo>
                <a:close/>
              </a:path>
            </a:pathLst>
          </a:custGeom>
          <a:solidFill>
            <a:srgbClr val="8B222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1320800" y="5054600"/>
            <a:ext cx="1017587" cy="5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Проверка электронной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подписи</a:t>
            </a:r>
          </a:p>
        </p:txBody>
      </p:sp>
      <p:sp>
        <p:nvSpPr>
          <p:cNvPr id="183" name="Shape 183"/>
          <p:cNvSpPr/>
          <p:nvPr/>
        </p:nvSpPr>
        <p:spPr>
          <a:xfrm rot="-5400000">
            <a:off x="1554162" y="1344612"/>
            <a:ext cx="563561" cy="735011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71C2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Shape 184"/>
          <p:cNvSpPr/>
          <p:nvPr/>
        </p:nvSpPr>
        <p:spPr>
          <a:xfrm rot="5400000">
            <a:off x="2537618" y="1370806"/>
            <a:ext cx="669925" cy="703261"/>
          </a:xfrm>
          <a:custGeom>
            <a:avLst/>
            <a:gdLst/>
            <a:ahLst/>
            <a:cxnLst/>
            <a:rect l="0" t="0" r="0" b="0"/>
            <a:pathLst>
              <a:path w="2245" h="1800" extrusionOk="0">
                <a:moveTo>
                  <a:pt x="447" y="448"/>
                </a:moveTo>
                <a:cubicBezTo>
                  <a:pt x="891" y="448"/>
                  <a:pt x="891" y="448"/>
                  <a:pt x="891" y="448"/>
                </a:cubicBezTo>
                <a:cubicBezTo>
                  <a:pt x="891" y="448"/>
                  <a:pt x="891" y="448"/>
                  <a:pt x="891" y="448"/>
                </a:cubicBezTo>
                <a:cubicBezTo>
                  <a:pt x="892" y="448"/>
                  <a:pt x="892" y="448"/>
                  <a:pt x="893" y="448"/>
                </a:cubicBezTo>
                <a:cubicBezTo>
                  <a:pt x="938" y="448"/>
                  <a:pt x="975" y="411"/>
                  <a:pt x="975" y="366"/>
                </a:cubicBezTo>
                <a:cubicBezTo>
                  <a:pt x="975" y="343"/>
                  <a:pt x="965" y="322"/>
                  <a:pt x="951" y="308"/>
                </a:cubicBezTo>
                <a:cubicBezTo>
                  <a:pt x="931" y="277"/>
                  <a:pt x="920" y="240"/>
                  <a:pt x="920" y="201"/>
                </a:cubicBezTo>
                <a:cubicBezTo>
                  <a:pt x="920" y="90"/>
                  <a:pt x="1010" y="0"/>
                  <a:pt x="1121" y="0"/>
                </a:cubicBezTo>
                <a:cubicBezTo>
                  <a:pt x="1233" y="0"/>
                  <a:pt x="1323" y="90"/>
                  <a:pt x="1323" y="201"/>
                </a:cubicBezTo>
                <a:cubicBezTo>
                  <a:pt x="1323" y="242"/>
                  <a:pt x="1311" y="280"/>
                  <a:pt x="1289" y="312"/>
                </a:cubicBezTo>
                <a:cubicBezTo>
                  <a:pt x="1277" y="326"/>
                  <a:pt x="1270" y="345"/>
                  <a:pt x="1270" y="366"/>
                </a:cubicBezTo>
                <a:cubicBezTo>
                  <a:pt x="1270" y="405"/>
                  <a:pt x="1298" y="439"/>
                  <a:pt x="1335" y="446"/>
                </a:cubicBezTo>
                <a:cubicBezTo>
                  <a:pt x="1341" y="447"/>
                  <a:pt x="1346" y="448"/>
                  <a:pt x="1352" y="448"/>
                </a:cubicBezTo>
                <a:cubicBezTo>
                  <a:pt x="1798" y="448"/>
                  <a:pt x="1798" y="448"/>
                  <a:pt x="1798" y="448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5"/>
                  <a:pt x="1798" y="895"/>
                </a:cubicBezTo>
                <a:cubicBezTo>
                  <a:pt x="1798" y="900"/>
                  <a:pt x="1798" y="904"/>
                  <a:pt x="1799" y="908"/>
                </a:cubicBezTo>
                <a:cubicBezTo>
                  <a:pt x="1805" y="947"/>
                  <a:pt x="1839" y="977"/>
                  <a:pt x="1880" y="977"/>
                </a:cubicBezTo>
                <a:cubicBezTo>
                  <a:pt x="1902" y="977"/>
                  <a:pt x="1923" y="968"/>
                  <a:pt x="1938" y="953"/>
                </a:cubicBezTo>
                <a:cubicBezTo>
                  <a:pt x="1969" y="934"/>
                  <a:pt x="2005" y="923"/>
                  <a:pt x="2044" y="923"/>
                </a:cubicBezTo>
                <a:cubicBezTo>
                  <a:pt x="2155" y="923"/>
                  <a:pt x="2245" y="1013"/>
                  <a:pt x="2245" y="1124"/>
                </a:cubicBezTo>
                <a:cubicBezTo>
                  <a:pt x="2245" y="1235"/>
                  <a:pt x="2155" y="1325"/>
                  <a:pt x="2044" y="1325"/>
                </a:cubicBezTo>
                <a:cubicBezTo>
                  <a:pt x="2003" y="1325"/>
                  <a:pt x="1965" y="1313"/>
                  <a:pt x="1933" y="1292"/>
                </a:cubicBezTo>
                <a:cubicBezTo>
                  <a:pt x="1919" y="1280"/>
                  <a:pt x="1900" y="1272"/>
                  <a:pt x="1880" y="1272"/>
                </a:cubicBezTo>
                <a:cubicBezTo>
                  <a:pt x="1840" y="1272"/>
                  <a:pt x="1807" y="1300"/>
                  <a:pt x="1799" y="1338"/>
                </a:cubicBezTo>
                <a:cubicBezTo>
                  <a:pt x="1799" y="1339"/>
                  <a:pt x="1799" y="1340"/>
                  <a:pt x="1799" y="1341"/>
                </a:cubicBezTo>
                <a:cubicBezTo>
                  <a:pt x="1798" y="1345"/>
                  <a:pt x="1798" y="1350"/>
                  <a:pt x="1798" y="1354"/>
                </a:cubicBezTo>
                <a:cubicBezTo>
                  <a:pt x="1798" y="1800"/>
                  <a:pt x="1798" y="1800"/>
                  <a:pt x="1798" y="1800"/>
                </a:cubicBezTo>
                <a:cubicBezTo>
                  <a:pt x="1352" y="1800"/>
                  <a:pt x="1352" y="1800"/>
                  <a:pt x="1352" y="1800"/>
                </a:cubicBezTo>
                <a:cubicBezTo>
                  <a:pt x="1346" y="1800"/>
                  <a:pt x="1341" y="1800"/>
                  <a:pt x="1335" y="1799"/>
                </a:cubicBezTo>
                <a:cubicBezTo>
                  <a:pt x="1298" y="1791"/>
                  <a:pt x="1270" y="1758"/>
                  <a:pt x="1270" y="1718"/>
                </a:cubicBezTo>
                <a:cubicBezTo>
                  <a:pt x="1270" y="1698"/>
                  <a:pt x="1277" y="1679"/>
                  <a:pt x="1290" y="1665"/>
                </a:cubicBezTo>
                <a:cubicBezTo>
                  <a:pt x="1311" y="1633"/>
                  <a:pt x="1323" y="1595"/>
                  <a:pt x="1323" y="1554"/>
                </a:cubicBezTo>
                <a:cubicBezTo>
                  <a:pt x="1323" y="1443"/>
                  <a:pt x="1233" y="1352"/>
                  <a:pt x="1122" y="1352"/>
                </a:cubicBezTo>
                <a:cubicBezTo>
                  <a:pt x="1010" y="1352"/>
                  <a:pt x="920" y="1443"/>
                  <a:pt x="920" y="1554"/>
                </a:cubicBezTo>
                <a:cubicBezTo>
                  <a:pt x="920" y="1593"/>
                  <a:pt x="931" y="1629"/>
                  <a:pt x="951" y="1660"/>
                </a:cubicBezTo>
                <a:cubicBezTo>
                  <a:pt x="965" y="1675"/>
                  <a:pt x="975" y="1695"/>
                  <a:pt x="975" y="1718"/>
                </a:cubicBezTo>
                <a:cubicBezTo>
                  <a:pt x="975" y="1763"/>
                  <a:pt x="938" y="1800"/>
                  <a:pt x="893" y="1800"/>
                </a:cubicBezTo>
                <a:cubicBezTo>
                  <a:pt x="892" y="1800"/>
                  <a:pt x="892" y="1800"/>
                  <a:pt x="891" y="1800"/>
                </a:cubicBezTo>
                <a:cubicBezTo>
                  <a:pt x="891" y="1800"/>
                  <a:pt x="891" y="1800"/>
                  <a:pt x="891" y="1800"/>
                </a:cubicBezTo>
                <a:cubicBezTo>
                  <a:pt x="447" y="1800"/>
                  <a:pt x="447" y="1800"/>
                  <a:pt x="447" y="1800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3"/>
                  <a:pt x="447" y="1353"/>
                </a:cubicBezTo>
                <a:cubicBezTo>
                  <a:pt x="447" y="1308"/>
                  <a:pt x="411" y="1271"/>
                  <a:pt x="365" y="1271"/>
                </a:cubicBezTo>
                <a:cubicBezTo>
                  <a:pt x="343" y="1271"/>
                  <a:pt x="322" y="1280"/>
                  <a:pt x="307" y="1295"/>
                </a:cubicBezTo>
                <a:cubicBezTo>
                  <a:pt x="276" y="1314"/>
                  <a:pt x="240" y="1325"/>
                  <a:pt x="201" y="1325"/>
                </a:cubicBezTo>
                <a:cubicBezTo>
                  <a:pt x="90" y="1325"/>
                  <a:pt x="0" y="1235"/>
                  <a:pt x="0" y="1124"/>
                </a:cubicBezTo>
                <a:cubicBezTo>
                  <a:pt x="0" y="1013"/>
                  <a:pt x="90" y="923"/>
                  <a:pt x="201" y="923"/>
                </a:cubicBezTo>
                <a:cubicBezTo>
                  <a:pt x="242" y="923"/>
                  <a:pt x="280" y="935"/>
                  <a:pt x="312" y="956"/>
                </a:cubicBezTo>
                <a:cubicBezTo>
                  <a:pt x="326" y="968"/>
                  <a:pt x="345" y="976"/>
                  <a:pt x="365" y="976"/>
                </a:cubicBezTo>
                <a:cubicBezTo>
                  <a:pt x="405" y="976"/>
                  <a:pt x="438" y="948"/>
                  <a:pt x="446" y="910"/>
                </a:cubicBezTo>
                <a:cubicBezTo>
                  <a:pt x="447" y="905"/>
                  <a:pt x="447" y="899"/>
                  <a:pt x="447" y="894"/>
                </a:cubicBezTo>
                <a:lnTo>
                  <a:pt x="447" y="448"/>
                </a:lnTo>
                <a:close/>
              </a:path>
            </a:pathLst>
          </a:custGeom>
          <a:solidFill>
            <a:srgbClr val="71C2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Shape 185"/>
          <p:cNvSpPr/>
          <p:nvPr/>
        </p:nvSpPr>
        <p:spPr>
          <a:xfrm rot="-5400000">
            <a:off x="3598862" y="1320800"/>
            <a:ext cx="542925" cy="803274"/>
          </a:xfrm>
          <a:custGeom>
            <a:avLst/>
            <a:gdLst/>
            <a:ahLst/>
            <a:cxnLst/>
            <a:rect l="0" t="0" r="0" b="0"/>
            <a:pathLst>
              <a:path w="1352" h="2246" extrusionOk="0">
                <a:moveTo>
                  <a:pt x="877" y="2045"/>
                </a:moveTo>
                <a:cubicBezTo>
                  <a:pt x="877" y="2005"/>
                  <a:pt x="866" y="1969"/>
                  <a:pt x="847" y="1938"/>
                </a:cubicBezTo>
                <a:cubicBezTo>
                  <a:pt x="832" y="1923"/>
                  <a:pt x="823" y="1903"/>
                  <a:pt x="823" y="1880"/>
                </a:cubicBezTo>
                <a:cubicBezTo>
                  <a:pt x="823" y="1835"/>
                  <a:pt x="860" y="1798"/>
                  <a:pt x="905" y="1798"/>
                </a:cubicBezTo>
                <a:cubicBezTo>
                  <a:pt x="905" y="1798"/>
                  <a:pt x="906" y="1798"/>
                  <a:pt x="906" y="1798"/>
                </a:cubicBezTo>
                <a:cubicBezTo>
                  <a:pt x="906" y="1798"/>
                  <a:pt x="906" y="1798"/>
                  <a:pt x="906" y="1798"/>
                </a:cubicBezTo>
                <a:cubicBezTo>
                  <a:pt x="1352" y="1798"/>
                  <a:pt x="1352" y="1798"/>
                  <a:pt x="1352" y="1798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3"/>
                  <a:pt x="1352" y="1353"/>
                </a:cubicBezTo>
                <a:cubicBezTo>
                  <a:pt x="1352" y="1308"/>
                  <a:pt x="1316" y="1271"/>
                  <a:pt x="1270" y="1271"/>
                </a:cubicBezTo>
                <a:cubicBezTo>
                  <a:pt x="1248" y="1271"/>
                  <a:pt x="1227" y="1280"/>
                  <a:pt x="1212" y="1295"/>
                </a:cubicBezTo>
                <a:cubicBezTo>
                  <a:pt x="1181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4"/>
                </a:cubicBezTo>
                <a:cubicBezTo>
                  <a:pt x="905" y="1013"/>
                  <a:pt x="995" y="923"/>
                  <a:pt x="1106" y="923"/>
                </a:cubicBezTo>
                <a:cubicBezTo>
                  <a:pt x="1147" y="923"/>
                  <a:pt x="1185" y="935"/>
                  <a:pt x="1217" y="956"/>
                </a:cubicBezTo>
                <a:cubicBezTo>
                  <a:pt x="1231" y="968"/>
                  <a:pt x="1250" y="976"/>
                  <a:pt x="1270" y="976"/>
                </a:cubicBezTo>
                <a:cubicBezTo>
                  <a:pt x="1310" y="976"/>
                  <a:pt x="1343" y="948"/>
                  <a:pt x="1351" y="910"/>
                </a:cubicBezTo>
                <a:cubicBezTo>
                  <a:pt x="1352" y="905"/>
                  <a:pt x="1352" y="899"/>
                  <a:pt x="1352" y="894"/>
                </a:cubicBezTo>
                <a:cubicBezTo>
                  <a:pt x="1352" y="448"/>
                  <a:pt x="1352" y="448"/>
                  <a:pt x="1352" y="448"/>
                </a:cubicBezTo>
                <a:cubicBezTo>
                  <a:pt x="906" y="448"/>
                  <a:pt x="906" y="448"/>
                  <a:pt x="906" y="448"/>
                </a:cubicBezTo>
                <a:cubicBezTo>
                  <a:pt x="902" y="448"/>
                  <a:pt x="897" y="447"/>
                  <a:pt x="893" y="447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2" y="438"/>
                  <a:pt x="824" y="405"/>
                  <a:pt x="824" y="366"/>
                </a:cubicBezTo>
                <a:cubicBezTo>
                  <a:pt x="824" y="345"/>
                  <a:pt x="832" y="326"/>
                  <a:pt x="844" y="312"/>
                </a:cubicBezTo>
                <a:cubicBezTo>
                  <a:pt x="865" y="280"/>
                  <a:pt x="877" y="242"/>
                  <a:pt x="877" y="201"/>
                </a:cubicBezTo>
                <a:cubicBezTo>
                  <a:pt x="877" y="90"/>
                  <a:pt x="787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7"/>
                  <a:pt x="505" y="308"/>
                </a:cubicBezTo>
                <a:cubicBezTo>
                  <a:pt x="520" y="322"/>
                  <a:pt x="529" y="343"/>
                  <a:pt x="529" y="366"/>
                </a:cubicBezTo>
                <a:cubicBezTo>
                  <a:pt x="529" y="406"/>
                  <a:pt x="499" y="440"/>
                  <a:pt x="460" y="447"/>
                </a:cubicBezTo>
                <a:cubicBezTo>
                  <a:pt x="456" y="447"/>
                  <a:pt x="452" y="448"/>
                  <a:pt x="447" y="448"/>
                </a:cubicBezTo>
                <a:cubicBezTo>
                  <a:pt x="447" y="448"/>
                  <a:pt x="446" y="448"/>
                  <a:pt x="446" y="448"/>
                </a:cubicBezTo>
                <a:cubicBezTo>
                  <a:pt x="446" y="448"/>
                  <a:pt x="446" y="448"/>
                  <a:pt x="446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3"/>
                  <a:pt x="0" y="893"/>
                </a:cubicBezTo>
                <a:cubicBezTo>
                  <a:pt x="0" y="938"/>
                  <a:pt x="36" y="975"/>
                  <a:pt x="82" y="975"/>
                </a:cubicBezTo>
                <a:cubicBezTo>
                  <a:pt x="104" y="975"/>
                  <a:pt x="125" y="966"/>
                  <a:pt x="140" y="951"/>
                </a:cubicBezTo>
                <a:cubicBezTo>
                  <a:pt x="171" y="932"/>
                  <a:pt x="207" y="921"/>
                  <a:pt x="246" y="921"/>
                </a:cubicBezTo>
                <a:cubicBezTo>
                  <a:pt x="357" y="921"/>
                  <a:pt x="447" y="1011"/>
                  <a:pt x="447" y="1122"/>
                </a:cubicBezTo>
                <a:cubicBezTo>
                  <a:pt x="447" y="1233"/>
                  <a:pt x="357" y="1323"/>
                  <a:pt x="246" y="1323"/>
                </a:cubicBezTo>
                <a:cubicBezTo>
                  <a:pt x="205" y="1323"/>
                  <a:pt x="167" y="1311"/>
                  <a:pt x="135" y="1290"/>
                </a:cubicBezTo>
                <a:cubicBezTo>
                  <a:pt x="121" y="1277"/>
                  <a:pt x="102" y="1270"/>
                  <a:pt x="82" y="1270"/>
                </a:cubicBezTo>
                <a:cubicBezTo>
                  <a:pt x="42" y="1270"/>
                  <a:pt x="9" y="1298"/>
                  <a:pt x="1" y="1336"/>
                </a:cubicBezTo>
                <a:cubicBezTo>
                  <a:pt x="0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51" y="1798"/>
                  <a:pt x="457" y="1799"/>
                  <a:pt x="462" y="1800"/>
                </a:cubicBezTo>
                <a:cubicBezTo>
                  <a:pt x="500" y="1807"/>
                  <a:pt x="528" y="1840"/>
                  <a:pt x="528" y="1880"/>
                </a:cubicBezTo>
                <a:cubicBezTo>
                  <a:pt x="528" y="1901"/>
                  <a:pt x="520" y="1919"/>
                  <a:pt x="508" y="1934"/>
                </a:cubicBezTo>
                <a:cubicBezTo>
                  <a:pt x="487" y="1965"/>
                  <a:pt x="475" y="2004"/>
                  <a:pt x="475" y="2045"/>
                </a:cubicBezTo>
                <a:cubicBezTo>
                  <a:pt x="475" y="2156"/>
                  <a:pt x="565" y="2246"/>
                  <a:pt x="676" y="2246"/>
                </a:cubicBezTo>
                <a:cubicBezTo>
                  <a:pt x="787" y="2246"/>
                  <a:pt x="877" y="2156"/>
                  <a:pt x="877" y="2045"/>
                </a:cubicBezTo>
                <a:close/>
              </a:path>
            </a:pathLst>
          </a:custGeom>
          <a:solidFill>
            <a:srgbClr val="71C2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6" name="Shape 186"/>
          <p:cNvSpPr txBox="1"/>
          <p:nvPr/>
        </p:nvSpPr>
        <p:spPr>
          <a:xfrm>
            <a:off x="2209800" y="2151061"/>
            <a:ext cx="1296986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Идентификация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и аутентификация 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3416300" y="2144711"/>
            <a:ext cx="909637" cy="230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Авторизация 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1377950" y="2109786"/>
            <a:ext cx="915986" cy="646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Создание и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обновление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учетной записи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3294062" y="5070475"/>
            <a:ext cx="1090612" cy="5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Формирование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электронной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подписи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2395536" y="3519487"/>
            <a:ext cx="846136" cy="2301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Оплата</a:t>
            </a:r>
          </a:p>
        </p:txBody>
      </p:sp>
      <p:sp>
        <p:nvSpPr>
          <p:cNvPr id="191" name="Shape 191"/>
          <p:cNvSpPr/>
          <p:nvPr/>
        </p:nvSpPr>
        <p:spPr>
          <a:xfrm rot="10800000">
            <a:off x="5487986" y="1422399"/>
            <a:ext cx="935037" cy="601662"/>
          </a:xfrm>
          <a:custGeom>
            <a:avLst/>
            <a:gdLst/>
            <a:ahLst/>
            <a:cxnLst/>
            <a:rect l="0" t="0" r="0" b="0"/>
            <a:pathLst>
              <a:path w="2245" h="1800" extrusionOk="0">
                <a:moveTo>
                  <a:pt x="447" y="448"/>
                </a:moveTo>
                <a:cubicBezTo>
                  <a:pt x="891" y="448"/>
                  <a:pt x="891" y="448"/>
                  <a:pt x="891" y="448"/>
                </a:cubicBezTo>
                <a:cubicBezTo>
                  <a:pt x="891" y="448"/>
                  <a:pt x="891" y="448"/>
                  <a:pt x="891" y="448"/>
                </a:cubicBezTo>
                <a:cubicBezTo>
                  <a:pt x="892" y="448"/>
                  <a:pt x="892" y="448"/>
                  <a:pt x="893" y="448"/>
                </a:cubicBezTo>
                <a:cubicBezTo>
                  <a:pt x="938" y="448"/>
                  <a:pt x="975" y="411"/>
                  <a:pt x="975" y="366"/>
                </a:cubicBezTo>
                <a:cubicBezTo>
                  <a:pt x="975" y="343"/>
                  <a:pt x="965" y="322"/>
                  <a:pt x="951" y="308"/>
                </a:cubicBezTo>
                <a:cubicBezTo>
                  <a:pt x="931" y="277"/>
                  <a:pt x="920" y="240"/>
                  <a:pt x="920" y="201"/>
                </a:cubicBezTo>
                <a:cubicBezTo>
                  <a:pt x="920" y="90"/>
                  <a:pt x="1010" y="0"/>
                  <a:pt x="1121" y="0"/>
                </a:cubicBezTo>
                <a:cubicBezTo>
                  <a:pt x="1233" y="0"/>
                  <a:pt x="1323" y="90"/>
                  <a:pt x="1323" y="201"/>
                </a:cubicBezTo>
                <a:cubicBezTo>
                  <a:pt x="1323" y="242"/>
                  <a:pt x="1311" y="280"/>
                  <a:pt x="1289" y="312"/>
                </a:cubicBezTo>
                <a:cubicBezTo>
                  <a:pt x="1277" y="326"/>
                  <a:pt x="1270" y="345"/>
                  <a:pt x="1270" y="366"/>
                </a:cubicBezTo>
                <a:cubicBezTo>
                  <a:pt x="1270" y="405"/>
                  <a:pt x="1298" y="439"/>
                  <a:pt x="1335" y="446"/>
                </a:cubicBezTo>
                <a:cubicBezTo>
                  <a:pt x="1341" y="447"/>
                  <a:pt x="1346" y="448"/>
                  <a:pt x="1352" y="448"/>
                </a:cubicBezTo>
                <a:cubicBezTo>
                  <a:pt x="1798" y="448"/>
                  <a:pt x="1798" y="448"/>
                  <a:pt x="1798" y="448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4"/>
                  <a:pt x="1798" y="894"/>
                </a:cubicBezTo>
                <a:cubicBezTo>
                  <a:pt x="1798" y="894"/>
                  <a:pt x="1798" y="895"/>
                  <a:pt x="1798" y="895"/>
                </a:cubicBezTo>
                <a:cubicBezTo>
                  <a:pt x="1798" y="900"/>
                  <a:pt x="1798" y="904"/>
                  <a:pt x="1799" y="908"/>
                </a:cubicBezTo>
                <a:cubicBezTo>
                  <a:pt x="1805" y="947"/>
                  <a:pt x="1839" y="977"/>
                  <a:pt x="1880" y="977"/>
                </a:cubicBezTo>
                <a:cubicBezTo>
                  <a:pt x="1902" y="977"/>
                  <a:pt x="1923" y="968"/>
                  <a:pt x="1938" y="953"/>
                </a:cubicBezTo>
                <a:cubicBezTo>
                  <a:pt x="1969" y="934"/>
                  <a:pt x="2005" y="923"/>
                  <a:pt x="2044" y="923"/>
                </a:cubicBezTo>
                <a:cubicBezTo>
                  <a:pt x="2155" y="923"/>
                  <a:pt x="2245" y="1013"/>
                  <a:pt x="2245" y="1124"/>
                </a:cubicBezTo>
                <a:cubicBezTo>
                  <a:pt x="2245" y="1235"/>
                  <a:pt x="2155" y="1325"/>
                  <a:pt x="2044" y="1325"/>
                </a:cubicBezTo>
                <a:cubicBezTo>
                  <a:pt x="2003" y="1325"/>
                  <a:pt x="1965" y="1313"/>
                  <a:pt x="1933" y="1292"/>
                </a:cubicBezTo>
                <a:cubicBezTo>
                  <a:pt x="1919" y="1280"/>
                  <a:pt x="1900" y="1272"/>
                  <a:pt x="1880" y="1272"/>
                </a:cubicBezTo>
                <a:cubicBezTo>
                  <a:pt x="1840" y="1272"/>
                  <a:pt x="1807" y="1300"/>
                  <a:pt x="1799" y="1338"/>
                </a:cubicBezTo>
                <a:cubicBezTo>
                  <a:pt x="1799" y="1339"/>
                  <a:pt x="1799" y="1340"/>
                  <a:pt x="1799" y="1341"/>
                </a:cubicBezTo>
                <a:cubicBezTo>
                  <a:pt x="1798" y="1345"/>
                  <a:pt x="1798" y="1350"/>
                  <a:pt x="1798" y="1354"/>
                </a:cubicBezTo>
                <a:cubicBezTo>
                  <a:pt x="1798" y="1800"/>
                  <a:pt x="1798" y="1800"/>
                  <a:pt x="1798" y="1800"/>
                </a:cubicBezTo>
                <a:cubicBezTo>
                  <a:pt x="1352" y="1800"/>
                  <a:pt x="1352" y="1800"/>
                  <a:pt x="1352" y="1800"/>
                </a:cubicBezTo>
                <a:cubicBezTo>
                  <a:pt x="1346" y="1800"/>
                  <a:pt x="1341" y="1800"/>
                  <a:pt x="1335" y="1799"/>
                </a:cubicBezTo>
                <a:cubicBezTo>
                  <a:pt x="1298" y="1791"/>
                  <a:pt x="1270" y="1758"/>
                  <a:pt x="1270" y="1718"/>
                </a:cubicBezTo>
                <a:cubicBezTo>
                  <a:pt x="1270" y="1698"/>
                  <a:pt x="1277" y="1679"/>
                  <a:pt x="1290" y="1665"/>
                </a:cubicBezTo>
                <a:cubicBezTo>
                  <a:pt x="1311" y="1633"/>
                  <a:pt x="1323" y="1595"/>
                  <a:pt x="1323" y="1554"/>
                </a:cubicBezTo>
                <a:cubicBezTo>
                  <a:pt x="1323" y="1443"/>
                  <a:pt x="1233" y="1352"/>
                  <a:pt x="1122" y="1352"/>
                </a:cubicBezTo>
                <a:cubicBezTo>
                  <a:pt x="1010" y="1352"/>
                  <a:pt x="920" y="1443"/>
                  <a:pt x="920" y="1554"/>
                </a:cubicBezTo>
                <a:cubicBezTo>
                  <a:pt x="920" y="1593"/>
                  <a:pt x="931" y="1629"/>
                  <a:pt x="951" y="1660"/>
                </a:cubicBezTo>
                <a:cubicBezTo>
                  <a:pt x="965" y="1675"/>
                  <a:pt x="975" y="1695"/>
                  <a:pt x="975" y="1718"/>
                </a:cubicBezTo>
                <a:cubicBezTo>
                  <a:pt x="975" y="1763"/>
                  <a:pt x="938" y="1800"/>
                  <a:pt x="893" y="1800"/>
                </a:cubicBezTo>
                <a:cubicBezTo>
                  <a:pt x="892" y="1800"/>
                  <a:pt x="892" y="1800"/>
                  <a:pt x="891" y="1800"/>
                </a:cubicBezTo>
                <a:cubicBezTo>
                  <a:pt x="891" y="1800"/>
                  <a:pt x="891" y="1800"/>
                  <a:pt x="891" y="1800"/>
                </a:cubicBezTo>
                <a:cubicBezTo>
                  <a:pt x="447" y="1800"/>
                  <a:pt x="447" y="1800"/>
                  <a:pt x="447" y="1800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4"/>
                  <a:pt x="447" y="1354"/>
                </a:cubicBezTo>
                <a:cubicBezTo>
                  <a:pt x="447" y="1354"/>
                  <a:pt x="447" y="1353"/>
                  <a:pt x="447" y="1353"/>
                </a:cubicBezTo>
                <a:cubicBezTo>
                  <a:pt x="447" y="1308"/>
                  <a:pt x="411" y="1271"/>
                  <a:pt x="365" y="1271"/>
                </a:cubicBezTo>
                <a:cubicBezTo>
                  <a:pt x="343" y="1271"/>
                  <a:pt x="322" y="1280"/>
                  <a:pt x="307" y="1295"/>
                </a:cubicBezTo>
                <a:cubicBezTo>
                  <a:pt x="276" y="1314"/>
                  <a:pt x="240" y="1325"/>
                  <a:pt x="201" y="1325"/>
                </a:cubicBezTo>
                <a:cubicBezTo>
                  <a:pt x="90" y="1325"/>
                  <a:pt x="0" y="1235"/>
                  <a:pt x="0" y="1124"/>
                </a:cubicBezTo>
                <a:cubicBezTo>
                  <a:pt x="0" y="1013"/>
                  <a:pt x="90" y="923"/>
                  <a:pt x="201" y="923"/>
                </a:cubicBezTo>
                <a:cubicBezTo>
                  <a:pt x="242" y="923"/>
                  <a:pt x="280" y="935"/>
                  <a:pt x="312" y="956"/>
                </a:cubicBezTo>
                <a:cubicBezTo>
                  <a:pt x="326" y="968"/>
                  <a:pt x="345" y="976"/>
                  <a:pt x="365" y="976"/>
                </a:cubicBezTo>
                <a:cubicBezTo>
                  <a:pt x="405" y="976"/>
                  <a:pt x="438" y="948"/>
                  <a:pt x="446" y="910"/>
                </a:cubicBezTo>
                <a:cubicBezTo>
                  <a:pt x="447" y="905"/>
                  <a:pt x="447" y="899"/>
                  <a:pt x="447" y="894"/>
                </a:cubicBezTo>
                <a:lnTo>
                  <a:pt x="447" y="448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5341937" y="3459162"/>
            <a:ext cx="1266825" cy="5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Предоставление сведений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о пользователе</a:t>
            </a:r>
          </a:p>
        </p:txBody>
      </p:sp>
      <p:sp>
        <p:nvSpPr>
          <p:cNvPr id="193" name="Shape 193"/>
          <p:cNvSpPr/>
          <p:nvPr/>
        </p:nvSpPr>
        <p:spPr>
          <a:xfrm rot="5400000">
            <a:off x="5693567" y="2686843"/>
            <a:ext cx="565149" cy="735011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5348287" y="2144711"/>
            <a:ext cx="1214437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 проверки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полномочий </a:t>
            </a:r>
          </a:p>
        </p:txBody>
      </p:sp>
      <p:sp>
        <p:nvSpPr>
          <p:cNvPr id="195" name="Shape 195"/>
          <p:cNvSpPr/>
          <p:nvPr/>
        </p:nvSpPr>
        <p:spPr>
          <a:xfrm rot="5400000">
            <a:off x="4552156" y="4236243"/>
            <a:ext cx="531812" cy="708025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F99D3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3944937" y="5089525"/>
            <a:ext cx="1744661" cy="676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Юридически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значимое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0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 информирование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1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97" name="Shape 197"/>
          <p:cNvSpPr/>
          <p:nvPr/>
        </p:nvSpPr>
        <p:spPr>
          <a:xfrm>
            <a:off x="4573587" y="1397000"/>
            <a:ext cx="622300" cy="671512"/>
          </a:xfrm>
          <a:custGeom>
            <a:avLst/>
            <a:gdLst/>
            <a:ahLst/>
            <a:cxnLst/>
            <a:rect l="0" t="0" r="0" b="0"/>
            <a:pathLst>
              <a:path w="1352" h="2246" extrusionOk="0">
                <a:moveTo>
                  <a:pt x="877" y="2045"/>
                </a:moveTo>
                <a:cubicBezTo>
                  <a:pt x="877" y="2005"/>
                  <a:pt x="866" y="1969"/>
                  <a:pt x="847" y="1938"/>
                </a:cubicBezTo>
                <a:cubicBezTo>
                  <a:pt x="832" y="1923"/>
                  <a:pt x="823" y="1903"/>
                  <a:pt x="823" y="1880"/>
                </a:cubicBezTo>
                <a:cubicBezTo>
                  <a:pt x="823" y="1835"/>
                  <a:pt x="860" y="1798"/>
                  <a:pt x="905" y="1798"/>
                </a:cubicBezTo>
                <a:cubicBezTo>
                  <a:pt x="905" y="1798"/>
                  <a:pt x="906" y="1798"/>
                  <a:pt x="906" y="1798"/>
                </a:cubicBezTo>
                <a:cubicBezTo>
                  <a:pt x="906" y="1798"/>
                  <a:pt x="906" y="1798"/>
                  <a:pt x="906" y="1798"/>
                </a:cubicBezTo>
                <a:cubicBezTo>
                  <a:pt x="1352" y="1798"/>
                  <a:pt x="1352" y="1798"/>
                  <a:pt x="1352" y="1798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3"/>
                  <a:pt x="1352" y="1353"/>
                </a:cubicBezTo>
                <a:cubicBezTo>
                  <a:pt x="1352" y="1308"/>
                  <a:pt x="1316" y="1271"/>
                  <a:pt x="1270" y="1271"/>
                </a:cubicBezTo>
                <a:cubicBezTo>
                  <a:pt x="1248" y="1271"/>
                  <a:pt x="1227" y="1280"/>
                  <a:pt x="1212" y="1295"/>
                </a:cubicBezTo>
                <a:cubicBezTo>
                  <a:pt x="1181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4"/>
                </a:cubicBezTo>
                <a:cubicBezTo>
                  <a:pt x="905" y="1013"/>
                  <a:pt x="995" y="923"/>
                  <a:pt x="1106" y="923"/>
                </a:cubicBezTo>
                <a:cubicBezTo>
                  <a:pt x="1147" y="923"/>
                  <a:pt x="1185" y="935"/>
                  <a:pt x="1217" y="956"/>
                </a:cubicBezTo>
                <a:cubicBezTo>
                  <a:pt x="1231" y="968"/>
                  <a:pt x="1250" y="976"/>
                  <a:pt x="1270" y="976"/>
                </a:cubicBezTo>
                <a:cubicBezTo>
                  <a:pt x="1310" y="976"/>
                  <a:pt x="1343" y="948"/>
                  <a:pt x="1351" y="910"/>
                </a:cubicBezTo>
                <a:cubicBezTo>
                  <a:pt x="1352" y="905"/>
                  <a:pt x="1352" y="899"/>
                  <a:pt x="1352" y="894"/>
                </a:cubicBezTo>
                <a:cubicBezTo>
                  <a:pt x="1352" y="448"/>
                  <a:pt x="1352" y="448"/>
                  <a:pt x="1352" y="448"/>
                </a:cubicBezTo>
                <a:cubicBezTo>
                  <a:pt x="906" y="448"/>
                  <a:pt x="906" y="448"/>
                  <a:pt x="906" y="448"/>
                </a:cubicBezTo>
                <a:cubicBezTo>
                  <a:pt x="902" y="448"/>
                  <a:pt x="897" y="447"/>
                  <a:pt x="893" y="447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2" y="438"/>
                  <a:pt x="824" y="405"/>
                  <a:pt x="824" y="366"/>
                </a:cubicBezTo>
                <a:cubicBezTo>
                  <a:pt x="824" y="345"/>
                  <a:pt x="832" y="326"/>
                  <a:pt x="844" y="312"/>
                </a:cubicBezTo>
                <a:cubicBezTo>
                  <a:pt x="865" y="280"/>
                  <a:pt x="877" y="242"/>
                  <a:pt x="877" y="201"/>
                </a:cubicBezTo>
                <a:cubicBezTo>
                  <a:pt x="877" y="90"/>
                  <a:pt x="787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7"/>
                  <a:pt x="505" y="308"/>
                </a:cubicBezTo>
                <a:cubicBezTo>
                  <a:pt x="520" y="322"/>
                  <a:pt x="529" y="343"/>
                  <a:pt x="529" y="366"/>
                </a:cubicBezTo>
                <a:cubicBezTo>
                  <a:pt x="529" y="406"/>
                  <a:pt x="499" y="440"/>
                  <a:pt x="460" y="447"/>
                </a:cubicBezTo>
                <a:cubicBezTo>
                  <a:pt x="456" y="447"/>
                  <a:pt x="452" y="448"/>
                  <a:pt x="447" y="448"/>
                </a:cubicBezTo>
                <a:cubicBezTo>
                  <a:pt x="447" y="448"/>
                  <a:pt x="446" y="448"/>
                  <a:pt x="446" y="448"/>
                </a:cubicBezTo>
                <a:cubicBezTo>
                  <a:pt x="446" y="448"/>
                  <a:pt x="446" y="448"/>
                  <a:pt x="446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3"/>
                  <a:pt x="0" y="893"/>
                </a:cubicBezTo>
                <a:cubicBezTo>
                  <a:pt x="0" y="938"/>
                  <a:pt x="36" y="975"/>
                  <a:pt x="82" y="975"/>
                </a:cubicBezTo>
                <a:cubicBezTo>
                  <a:pt x="104" y="975"/>
                  <a:pt x="125" y="966"/>
                  <a:pt x="140" y="951"/>
                </a:cubicBezTo>
                <a:cubicBezTo>
                  <a:pt x="171" y="932"/>
                  <a:pt x="207" y="921"/>
                  <a:pt x="246" y="921"/>
                </a:cubicBezTo>
                <a:cubicBezTo>
                  <a:pt x="357" y="921"/>
                  <a:pt x="447" y="1011"/>
                  <a:pt x="447" y="1122"/>
                </a:cubicBezTo>
                <a:cubicBezTo>
                  <a:pt x="447" y="1233"/>
                  <a:pt x="357" y="1323"/>
                  <a:pt x="246" y="1323"/>
                </a:cubicBezTo>
                <a:cubicBezTo>
                  <a:pt x="205" y="1323"/>
                  <a:pt x="167" y="1311"/>
                  <a:pt x="135" y="1290"/>
                </a:cubicBezTo>
                <a:cubicBezTo>
                  <a:pt x="121" y="1277"/>
                  <a:pt x="102" y="1270"/>
                  <a:pt x="82" y="1270"/>
                </a:cubicBezTo>
                <a:cubicBezTo>
                  <a:pt x="42" y="1270"/>
                  <a:pt x="9" y="1298"/>
                  <a:pt x="1" y="1336"/>
                </a:cubicBezTo>
                <a:cubicBezTo>
                  <a:pt x="0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51" y="1798"/>
                  <a:pt x="457" y="1799"/>
                  <a:pt x="462" y="1800"/>
                </a:cubicBezTo>
                <a:cubicBezTo>
                  <a:pt x="500" y="1807"/>
                  <a:pt x="528" y="1840"/>
                  <a:pt x="528" y="1880"/>
                </a:cubicBezTo>
                <a:cubicBezTo>
                  <a:pt x="528" y="1901"/>
                  <a:pt x="520" y="1919"/>
                  <a:pt x="508" y="1934"/>
                </a:cubicBezTo>
                <a:cubicBezTo>
                  <a:pt x="487" y="1965"/>
                  <a:pt x="475" y="2004"/>
                  <a:pt x="475" y="2045"/>
                </a:cubicBezTo>
                <a:cubicBezTo>
                  <a:pt x="475" y="2156"/>
                  <a:pt x="565" y="2246"/>
                  <a:pt x="676" y="2246"/>
                </a:cubicBezTo>
                <a:cubicBezTo>
                  <a:pt x="787" y="2246"/>
                  <a:pt x="877" y="2156"/>
                  <a:pt x="877" y="2045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4183062" y="2144711"/>
            <a:ext cx="1404936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Гарантированная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доставка</a:t>
            </a:r>
          </a:p>
        </p:txBody>
      </p:sp>
      <p:sp>
        <p:nvSpPr>
          <p:cNvPr id="199" name="Shape 199"/>
          <p:cNvSpPr/>
          <p:nvPr/>
        </p:nvSpPr>
        <p:spPr>
          <a:xfrm>
            <a:off x="1517650" y="4298950"/>
            <a:ext cx="622300" cy="671512"/>
          </a:xfrm>
          <a:custGeom>
            <a:avLst/>
            <a:gdLst/>
            <a:ahLst/>
            <a:cxnLst/>
            <a:rect l="0" t="0" r="0" b="0"/>
            <a:pathLst>
              <a:path w="1352" h="2246" extrusionOk="0">
                <a:moveTo>
                  <a:pt x="877" y="2045"/>
                </a:moveTo>
                <a:cubicBezTo>
                  <a:pt x="877" y="2005"/>
                  <a:pt x="866" y="1969"/>
                  <a:pt x="847" y="1938"/>
                </a:cubicBezTo>
                <a:cubicBezTo>
                  <a:pt x="832" y="1923"/>
                  <a:pt x="823" y="1903"/>
                  <a:pt x="823" y="1880"/>
                </a:cubicBezTo>
                <a:cubicBezTo>
                  <a:pt x="823" y="1835"/>
                  <a:pt x="860" y="1798"/>
                  <a:pt x="905" y="1798"/>
                </a:cubicBezTo>
                <a:cubicBezTo>
                  <a:pt x="905" y="1798"/>
                  <a:pt x="906" y="1798"/>
                  <a:pt x="906" y="1798"/>
                </a:cubicBezTo>
                <a:cubicBezTo>
                  <a:pt x="906" y="1798"/>
                  <a:pt x="906" y="1798"/>
                  <a:pt x="906" y="1798"/>
                </a:cubicBezTo>
                <a:cubicBezTo>
                  <a:pt x="1352" y="1798"/>
                  <a:pt x="1352" y="1798"/>
                  <a:pt x="1352" y="1798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4"/>
                  <a:pt x="1352" y="1354"/>
                </a:cubicBezTo>
                <a:cubicBezTo>
                  <a:pt x="1352" y="1354"/>
                  <a:pt x="1352" y="1353"/>
                  <a:pt x="1352" y="1353"/>
                </a:cubicBezTo>
                <a:cubicBezTo>
                  <a:pt x="1352" y="1308"/>
                  <a:pt x="1316" y="1271"/>
                  <a:pt x="1270" y="1271"/>
                </a:cubicBezTo>
                <a:cubicBezTo>
                  <a:pt x="1248" y="1271"/>
                  <a:pt x="1227" y="1280"/>
                  <a:pt x="1212" y="1295"/>
                </a:cubicBezTo>
                <a:cubicBezTo>
                  <a:pt x="1181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4"/>
                </a:cubicBezTo>
                <a:cubicBezTo>
                  <a:pt x="905" y="1013"/>
                  <a:pt x="995" y="923"/>
                  <a:pt x="1106" y="923"/>
                </a:cubicBezTo>
                <a:cubicBezTo>
                  <a:pt x="1147" y="923"/>
                  <a:pt x="1185" y="935"/>
                  <a:pt x="1217" y="956"/>
                </a:cubicBezTo>
                <a:cubicBezTo>
                  <a:pt x="1231" y="968"/>
                  <a:pt x="1250" y="976"/>
                  <a:pt x="1270" y="976"/>
                </a:cubicBezTo>
                <a:cubicBezTo>
                  <a:pt x="1310" y="976"/>
                  <a:pt x="1343" y="948"/>
                  <a:pt x="1351" y="910"/>
                </a:cubicBezTo>
                <a:cubicBezTo>
                  <a:pt x="1352" y="905"/>
                  <a:pt x="1352" y="899"/>
                  <a:pt x="1352" y="894"/>
                </a:cubicBezTo>
                <a:cubicBezTo>
                  <a:pt x="1352" y="448"/>
                  <a:pt x="1352" y="448"/>
                  <a:pt x="1352" y="448"/>
                </a:cubicBezTo>
                <a:cubicBezTo>
                  <a:pt x="906" y="448"/>
                  <a:pt x="906" y="448"/>
                  <a:pt x="906" y="448"/>
                </a:cubicBezTo>
                <a:cubicBezTo>
                  <a:pt x="902" y="448"/>
                  <a:pt x="897" y="447"/>
                  <a:pt x="893" y="447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2" y="438"/>
                  <a:pt x="824" y="405"/>
                  <a:pt x="824" y="366"/>
                </a:cubicBezTo>
                <a:cubicBezTo>
                  <a:pt x="824" y="345"/>
                  <a:pt x="832" y="326"/>
                  <a:pt x="844" y="312"/>
                </a:cubicBezTo>
                <a:cubicBezTo>
                  <a:pt x="865" y="280"/>
                  <a:pt x="877" y="242"/>
                  <a:pt x="877" y="201"/>
                </a:cubicBezTo>
                <a:cubicBezTo>
                  <a:pt x="877" y="90"/>
                  <a:pt x="787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7"/>
                  <a:pt x="505" y="308"/>
                </a:cubicBezTo>
                <a:cubicBezTo>
                  <a:pt x="520" y="322"/>
                  <a:pt x="529" y="343"/>
                  <a:pt x="529" y="366"/>
                </a:cubicBezTo>
                <a:cubicBezTo>
                  <a:pt x="529" y="406"/>
                  <a:pt x="499" y="440"/>
                  <a:pt x="460" y="447"/>
                </a:cubicBezTo>
                <a:cubicBezTo>
                  <a:pt x="456" y="447"/>
                  <a:pt x="452" y="448"/>
                  <a:pt x="447" y="448"/>
                </a:cubicBezTo>
                <a:cubicBezTo>
                  <a:pt x="447" y="448"/>
                  <a:pt x="446" y="448"/>
                  <a:pt x="446" y="448"/>
                </a:cubicBezTo>
                <a:cubicBezTo>
                  <a:pt x="446" y="448"/>
                  <a:pt x="446" y="448"/>
                  <a:pt x="446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892"/>
                  <a:pt x="0" y="893"/>
                  <a:pt x="0" y="893"/>
                </a:cubicBezTo>
                <a:cubicBezTo>
                  <a:pt x="0" y="938"/>
                  <a:pt x="36" y="975"/>
                  <a:pt x="82" y="975"/>
                </a:cubicBezTo>
                <a:cubicBezTo>
                  <a:pt x="104" y="975"/>
                  <a:pt x="125" y="966"/>
                  <a:pt x="140" y="951"/>
                </a:cubicBezTo>
                <a:cubicBezTo>
                  <a:pt x="171" y="932"/>
                  <a:pt x="207" y="921"/>
                  <a:pt x="246" y="921"/>
                </a:cubicBezTo>
                <a:cubicBezTo>
                  <a:pt x="357" y="921"/>
                  <a:pt x="447" y="1011"/>
                  <a:pt x="447" y="1122"/>
                </a:cubicBezTo>
                <a:cubicBezTo>
                  <a:pt x="447" y="1233"/>
                  <a:pt x="357" y="1323"/>
                  <a:pt x="246" y="1323"/>
                </a:cubicBezTo>
                <a:cubicBezTo>
                  <a:pt x="205" y="1323"/>
                  <a:pt x="167" y="1311"/>
                  <a:pt x="135" y="1290"/>
                </a:cubicBezTo>
                <a:cubicBezTo>
                  <a:pt x="121" y="1277"/>
                  <a:pt x="102" y="1270"/>
                  <a:pt x="82" y="1270"/>
                </a:cubicBezTo>
                <a:cubicBezTo>
                  <a:pt x="42" y="1270"/>
                  <a:pt x="9" y="1298"/>
                  <a:pt x="1" y="1336"/>
                </a:cubicBezTo>
                <a:cubicBezTo>
                  <a:pt x="0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51" y="1798"/>
                  <a:pt x="457" y="1799"/>
                  <a:pt x="462" y="1800"/>
                </a:cubicBezTo>
                <a:cubicBezTo>
                  <a:pt x="500" y="1807"/>
                  <a:pt x="528" y="1840"/>
                  <a:pt x="528" y="1880"/>
                </a:cubicBezTo>
                <a:cubicBezTo>
                  <a:pt x="528" y="1901"/>
                  <a:pt x="520" y="1919"/>
                  <a:pt x="508" y="1934"/>
                </a:cubicBezTo>
                <a:cubicBezTo>
                  <a:pt x="487" y="1965"/>
                  <a:pt x="475" y="2004"/>
                  <a:pt x="475" y="2045"/>
                </a:cubicBezTo>
                <a:cubicBezTo>
                  <a:pt x="475" y="2156"/>
                  <a:pt x="565" y="2246"/>
                  <a:pt x="676" y="2246"/>
                </a:cubicBezTo>
                <a:cubicBezTo>
                  <a:pt x="787" y="2246"/>
                  <a:pt x="877" y="2156"/>
                  <a:pt x="877" y="2045"/>
                </a:cubicBezTo>
                <a:close/>
              </a:path>
            </a:pathLst>
          </a:custGeom>
          <a:solidFill>
            <a:srgbClr val="8B222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0" name="Shape 200"/>
          <p:cNvCxnSpPr/>
          <p:nvPr/>
        </p:nvCxnSpPr>
        <p:spPr>
          <a:xfrm>
            <a:off x="6472237" y="1628775"/>
            <a:ext cx="627061" cy="519112"/>
          </a:xfrm>
          <a:prstGeom prst="straightConnector1">
            <a:avLst/>
          </a:prstGeom>
          <a:noFill/>
          <a:ln w="22225" cap="rnd">
            <a:solidFill>
              <a:srgbClr val="F15A22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01" name="Shape 201"/>
          <p:cNvCxnSpPr/>
          <p:nvPr/>
        </p:nvCxnSpPr>
        <p:spPr>
          <a:xfrm>
            <a:off x="6472237" y="3087686"/>
            <a:ext cx="246062" cy="249237"/>
          </a:xfrm>
          <a:prstGeom prst="straightConnector1">
            <a:avLst/>
          </a:prstGeom>
          <a:noFill/>
          <a:ln w="22225" cap="rnd">
            <a:solidFill>
              <a:srgbClr val="F15A22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202" name="Shape 202"/>
          <p:cNvCxnSpPr/>
          <p:nvPr/>
        </p:nvCxnSpPr>
        <p:spPr>
          <a:xfrm rot="10800000" flipH="1">
            <a:off x="6472237" y="4595812"/>
            <a:ext cx="514350" cy="38099"/>
          </a:xfrm>
          <a:prstGeom prst="straightConnector1">
            <a:avLst/>
          </a:prstGeom>
          <a:noFill/>
          <a:ln w="22225" cap="rnd">
            <a:solidFill>
              <a:srgbClr val="F15A22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203" name="Shape 203"/>
          <p:cNvSpPr/>
          <p:nvPr/>
        </p:nvSpPr>
        <p:spPr>
          <a:xfrm>
            <a:off x="6891336" y="4519612"/>
            <a:ext cx="152399" cy="152399"/>
          </a:xfrm>
          <a:prstGeom prst="ellipse">
            <a:avLst/>
          </a:prstGeom>
          <a:solidFill>
            <a:schemeClr val="lt1"/>
          </a:solidFill>
          <a:ln w="31750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4" name="Shape 204"/>
          <p:cNvSpPr/>
          <p:nvPr/>
        </p:nvSpPr>
        <p:spPr>
          <a:xfrm rot="-5400000">
            <a:off x="1063624" y="6089650"/>
            <a:ext cx="328612" cy="357187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71C2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5" name="Shape 205"/>
          <p:cNvSpPr/>
          <p:nvPr/>
        </p:nvSpPr>
        <p:spPr>
          <a:xfrm rot="5400000">
            <a:off x="3499642" y="6084093"/>
            <a:ext cx="328612" cy="374650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1360487" y="6164262"/>
            <a:ext cx="622299" cy="20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7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- ЕСИА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3789362" y="6172200"/>
            <a:ext cx="573086" cy="20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7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- СМЭВ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5372100" y="6167437"/>
            <a:ext cx="2101849" cy="20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7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-   Проектируемые сервисы</a:t>
            </a:r>
          </a:p>
        </p:txBody>
      </p:sp>
      <p:sp>
        <p:nvSpPr>
          <p:cNvPr id="209" name="Shape 209"/>
          <p:cNvSpPr/>
          <p:nvPr/>
        </p:nvSpPr>
        <p:spPr>
          <a:xfrm rot="-5400000">
            <a:off x="2720974" y="6078536"/>
            <a:ext cx="328612" cy="357187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3005136" y="6169025"/>
            <a:ext cx="503236" cy="20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7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- ИПШ</a:t>
            </a:r>
          </a:p>
        </p:txBody>
      </p:sp>
      <p:sp>
        <p:nvSpPr>
          <p:cNvPr id="211" name="Shape 211"/>
          <p:cNvSpPr/>
          <p:nvPr/>
        </p:nvSpPr>
        <p:spPr>
          <a:xfrm rot="5400000">
            <a:off x="1897855" y="6084093"/>
            <a:ext cx="328612" cy="374650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F99D3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2220911" y="6167437"/>
            <a:ext cx="558799" cy="20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7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- ГЭПС</a:t>
            </a:r>
          </a:p>
        </p:txBody>
      </p:sp>
      <p:sp>
        <p:nvSpPr>
          <p:cNvPr id="213" name="Shape 213"/>
          <p:cNvSpPr/>
          <p:nvPr/>
        </p:nvSpPr>
        <p:spPr>
          <a:xfrm rot="-5400000">
            <a:off x="4309267" y="6077742"/>
            <a:ext cx="328612" cy="358774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8B222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Shape 214"/>
          <p:cNvSpPr/>
          <p:nvPr/>
        </p:nvSpPr>
        <p:spPr>
          <a:xfrm rot="-5400000">
            <a:off x="5172074" y="6078536"/>
            <a:ext cx="328612" cy="357187"/>
          </a:xfrm>
          <a:custGeom>
            <a:avLst/>
            <a:gdLst/>
            <a:ahLst/>
            <a:cxnLst/>
            <a:rect l="0" t="0" r="0" b="0"/>
            <a:pathLst>
              <a:path w="1353" h="1798" extrusionOk="0">
                <a:moveTo>
                  <a:pt x="0" y="1798"/>
                </a:moveTo>
                <a:cubicBezTo>
                  <a:pt x="446" y="1798"/>
                  <a:pt x="446" y="1798"/>
                  <a:pt x="446" y="1798"/>
                </a:cubicBezTo>
                <a:cubicBezTo>
                  <a:pt x="446" y="1798"/>
                  <a:pt x="446" y="1798"/>
                  <a:pt x="446" y="1798"/>
                </a:cubicBezTo>
                <a:cubicBezTo>
                  <a:pt x="447" y="1798"/>
                  <a:pt x="447" y="1798"/>
                  <a:pt x="448" y="1798"/>
                </a:cubicBezTo>
                <a:cubicBezTo>
                  <a:pt x="493" y="1798"/>
                  <a:pt x="530" y="1761"/>
                  <a:pt x="530" y="1716"/>
                </a:cubicBezTo>
                <a:cubicBezTo>
                  <a:pt x="530" y="1693"/>
                  <a:pt x="520" y="1672"/>
                  <a:pt x="506" y="1658"/>
                </a:cubicBezTo>
                <a:cubicBezTo>
                  <a:pt x="486" y="1627"/>
                  <a:pt x="475" y="1590"/>
                  <a:pt x="475" y="1551"/>
                </a:cubicBezTo>
                <a:cubicBezTo>
                  <a:pt x="475" y="1440"/>
                  <a:pt x="565" y="1350"/>
                  <a:pt x="676" y="1350"/>
                </a:cubicBezTo>
                <a:cubicBezTo>
                  <a:pt x="788" y="1350"/>
                  <a:pt x="878" y="1440"/>
                  <a:pt x="878" y="1551"/>
                </a:cubicBezTo>
                <a:cubicBezTo>
                  <a:pt x="878" y="1592"/>
                  <a:pt x="866" y="1630"/>
                  <a:pt x="844" y="1662"/>
                </a:cubicBezTo>
                <a:cubicBezTo>
                  <a:pt x="832" y="1676"/>
                  <a:pt x="825" y="1695"/>
                  <a:pt x="825" y="1716"/>
                </a:cubicBezTo>
                <a:cubicBezTo>
                  <a:pt x="825" y="1755"/>
                  <a:pt x="853" y="1789"/>
                  <a:pt x="890" y="1796"/>
                </a:cubicBezTo>
                <a:cubicBezTo>
                  <a:pt x="896" y="1797"/>
                  <a:pt x="901" y="1798"/>
                  <a:pt x="907" y="1798"/>
                </a:cubicBezTo>
                <a:cubicBezTo>
                  <a:pt x="1353" y="1798"/>
                  <a:pt x="1353" y="1798"/>
                  <a:pt x="1353" y="1798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4"/>
                  <a:pt x="1353" y="1354"/>
                  <a:pt x="1353" y="1354"/>
                </a:cubicBezTo>
                <a:cubicBezTo>
                  <a:pt x="1353" y="1353"/>
                  <a:pt x="1353" y="1353"/>
                  <a:pt x="1353" y="1352"/>
                </a:cubicBezTo>
                <a:cubicBezTo>
                  <a:pt x="1353" y="1307"/>
                  <a:pt x="1316" y="1270"/>
                  <a:pt x="1271" y="1270"/>
                </a:cubicBezTo>
                <a:cubicBezTo>
                  <a:pt x="1248" y="1270"/>
                  <a:pt x="1228" y="1280"/>
                  <a:pt x="1213" y="1294"/>
                </a:cubicBezTo>
                <a:cubicBezTo>
                  <a:pt x="1182" y="1314"/>
                  <a:pt x="1145" y="1325"/>
                  <a:pt x="1106" y="1325"/>
                </a:cubicBezTo>
                <a:cubicBezTo>
                  <a:pt x="995" y="1325"/>
                  <a:pt x="905" y="1235"/>
                  <a:pt x="905" y="1123"/>
                </a:cubicBezTo>
                <a:cubicBezTo>
                  <a:pt x="905" y="1012"/>
                  <a:pt x="995" y="922"/>
                  <a:pt x="1106" y="922"/>
                </a:cubicBezTo>
                <a:cubicBezTo>
                  <a:pt x="1147" y="922"/>
                  <a:pt x="1185" y="934"/>
                  <a:pt x="1217" y="955"/>
                </a:cubicBezTo>
                <a:cubicBezTo>
                  <a:pt x="1232" y="968"/>
                  <a:pt x="1250" y="975"/>
                  <a:pt x="1271" y="975"/>
                </a:cubicBezTo>
                <a:cubicBezTo>
                  <a:pt x="1310" y="975"/>
                  <a:pt x="1344" y="947"/>
                  <a:pt x="1351" y="910"/>
                </a:cubicBezTo>
                <a:cubicBezTo>
                  <a:pt x="1352" y="904"/>
                  <a:pt x="1353" y="899"/>
                  <a:pt x="1353" y="893"/>
                </a:cubicBezTo>
                <a:cubicBezTo>
                  <a:pt x="1353" y="447"/>
                  <a:pt x="1353" y="447"/>
                  <a:pt x="1353" y="447"/>
                </a:cubicBezTo>
                <a:cubicBezTo>
                  <a:pt x="907" y="447"/>
                  <a:pt x="907" y="447"/>
                  <a:pt x="907" y="447"/>
                </a:cubicBezTo>
                <a:cubicBezTo>
                  <a:pt x="902" y="447"/>
                  <a:pt x="898" y="447"/>
                  <a:pt x="893" y="446"/>
                </a:cubicBezTo>
                <a:cubicBezTo>
                  <a:pt x="892" y="446"/>
                  <a:pt x="891" y="446"/>
                  <a:pt x="890" y="446"/>
                </a:cubicBezTo>
                <a:cubicBezTo>
                  <a:pt x="853" y="438"/>
                  <a:pt x="825" y="405"/>
                  <a:pt x="825" y="365"/>
                </a:cubicBezTo>
                <a:cubicBezTo>
                  <a:pt x="825" y="345"/>
                  <a:pt x="832" y="326"/>
                  <a:pt x="844" y="312"/>
                </a:cubicBezTo>
                <a:cubicBezTo>
                  <a:pt x="866" y="280"/>
                  <a:pt x="878" y="242"/>
                  <a:pt x="878" y="201"/>
                </a:cubicBezTo>
                <a:cubicBezTo>
                  <a:pt x="878" y="90"/>
                  <a:pt x="788" y="0"/>
                  <a:pt x="676" y="0"/>
                </a:cubicBezTo>
                <a:cubicBezTo>
                  <a:pt x="565" y="0"/>
                  <a:pt x="475" y="90"/>
                  <a:pt x="475" y="201"/>
                </a:cubicBezTo>
                <a:cubicBezTo>
                  <a:pt x="475" y="240"/>
                  <a:pt x="486" y="276"/>
                  <a:pt x="506" y="307"/>
                </a:cubicBezTo>
                <a:cubicBezTo>
                  <a:pt x="520" y="322"/>
                  <a:pt x="530" y="343"/>
                  <a:pt x="530" y="365"/>
                </a:cubicBezTo>
                <a:cubicBezTo>
                  <a:pt x="530" y="406"/>
                  <a:pt x="500" y="440"/>
                  <a:pt x="461" y="446"/>
                </a:cubicBezTo>
                <a:cubicBezTo>
                  <a:pt x="456" y="447"/>
                  <a:pt x="452" y="447"/>
                  <a:pt x="448" y="447"/>
                </a:cubicBezTo>
                <a:cubicBezTo>
                  <a:pt x="447" y="447"/>
                  <a:pt x="447" y="447"/>
                  <a:pt x="446" y="447"/>
                </a:cubicBezTo>
                <a:cubicBezTo>
                  <a:pt x="446" y="447"/>
                  <a:pt x="446" y="447"/>
                  <a:pt x="44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1"/>
                  <a:pt x="0" y="891"/>
                  <a:pt x="0" y="891"/>
                </a:cubicBezTo>
                <a:cubicBezTo>
                  <a:pt x="0" y="892"/>
                  <a:pt x="0" y="892"/>
                  <a:pt x="0" y="892"/>
                </a:cubicBezTo>
                <a:cubicBezTo>
                  <a:pt x="0" y="938"/>
                  <a:pt x="37" y="975"/>
                  <a:pt x="82" y="975"/>
                </a:cubicBezTo>
                <a:cubicBezTo>
                  <a:pt x="105" y="975"/>
                  <a:pt x="125" y="965"/>
                  <a:pt x="140" y="950"/>
                </a:cubicBezTo>
                <a:cubicBezTo>
                  <a:pt x="171" y="931"/>
                  <a:pt x="208" y="920"/>
                  <a:pt x="247" y="920"/>
                </a:cubicBezTo>
                <a:cubicBezTo>
                  <a:pt x="358" y="920"/>
                  <a:pt x="448" y="1010"/>
                  <a:pt x="448" y="1121"/>
                </a:cubicBezTo>
                <a:cubicBezTo>
                  <a:pt x="448" y="1233"/>
                  <a:pt x="358" y="1323"/>
                  <a:pt x="247" y="1323"/>
                </a:cubicBezTo>
                <a:cubicBezTo>
                  <a:pt x="206" y="1323"/>
                  <a:pt x="168" y="1310"/>
                  <a:pt x="136" y="1289"/>
                </a:cubicBezTo>
                <a:cubicBezTo>
                  <a:pt x="121" y="1277"/>
                  <a:pt x="103" y="1269"/>
                  <a:pt x="82" y="1269"/>
                </a:cubicBezTo>
                <a:cubicBezTo>
                  <a:pt x="43" y="1269"/>
                  <a:pt x="9" y="1298"/>
                  <a:pt x="2" y="1335"/>
                </a:cubicBezTo>
                <a:cubicBezTo>
                  <a:pt x="1" y="1341"/>
                  <a:pt x="0" y="1346"/>
                  <a:pt x="0" y="1352"/>
                </a:cubicBezTo>
                <a:cubicBezTo>
                  <a:pt x="0" y="1798"/>
                  <a:pt x="0" y="1798"/>
                  <a:pt x="0" y="1798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4573587" y="6176962"/>
            <a:ext cx="671511" cy="20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7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- ИС ГУЦ</a:t>
            </a:r>
          </a:p>
        </p:txBody>
      </p:sp>
      <p:sp>
        <p:nvSpPr>
          <p:cNvPr id="216" name="Shape 216"/>
          <p:cNvSpPr/>
          <p:nvPr/>
        </p:nvSpPr>
        <p:spPr>
          <a:xfrm>
            <a:off x="8067675" y="2141536"/>
            <a:ext cx="584200" cy="717550"/>
          </a:xfrm>
          <a:custGeom>
            <a:avLst/>
            <a:gdLst/>
            <a:ahLst/>
            <a:cxnLst/>
            <a:rect l="0" t="0" r="0" b="0"/>
            <a:pathLst>
              <a:path w="21547" h="21626" extrusionOk="0">
                <a:moveTo>
                  <a:pt x="6519" y="20840"/>
                </a:moveTo>
                <a:lnTo>
                  <a:pt x="6999" y="20971"/>
                </a:lnTo>
                <a:lnTo>
                  <a:pt x="7407" y="21036"/>
                </a:lnTo>
                <a:lnTo>
                  <a:pt x="7816" y="21063"/>
                </a:lnTo>
                <a:lnTo>
                  <a:pt x="8136" y="21063"/>
                </a:lnTo>
                <a:lnTo>
                  <a:pt x="8438" y="21010"/>
                </a:lnTo>
                <a:lnTo>
                  <a:pt x="8704" y="20945"/>
                </a:lnTo>
                <a:lnTo>
                  <a:pt x="8917" y="20840"/>
                </a:lnTo>
                <a:lnTo>
                  <a:pt x="9042" y="20709"/>
                </a:lnTo>
                <a:lnTo>
                  <a:pt x="9184" y="20564"/>
                </a:lnTo>
                <a:lnTo>
                  <a:pt x="9255" y="20407"/>
                </a:lnTo>
                <a:lnTo>
                  <a:pt x="9290" y="20237"/>
                </a:lnTo>
                <a:lnTo>
                  <a:pt x="9290" y="20040"/>
                </a:lnTo>
                <a:lnTo>
                  <a:pt x="9219" y="19857"/>
                </a:lnTo>
                <a:lnTo>
                  <a:pt x="9113" y="19686"/>
                </a:lnTo>
                <a:lnTo>
                  <a:pt x="8988" y="19503"/>
                </a:lnTo>
                <a:lnTo>
                  <a:pt x="8811" y="19332"/>
                </a:lnTo>
                <a:lnTo>
                  <a:pt x="8544" y="19110"/>
                </a:lnTo>
                <a:lnTo>
                  <a:pt x="8331" y="18848"/>
                </a:lnTo>
                <a:lnTo>
                  <a:pt x="8171" y="18572"/>
                </a:lnTo>
                <a:lnTo>
                  <a:pt x="8029" y="18297"/>
                </a:lnTo>
                <a:lnTo>
                  <a:pt x="7922" y="17996"/>
                </a:lnTo>
                <a:lnTo>
                  <a:pt x="7887" y="17694"/>
                </a:lnTo>
                <a:lnTo>
                  <a:pt x="7887" y="17419"/>
                </a:lnTo>
                <a:lnTo>
                  <a:pt x="7922" y="17117"/>
                </a:lnTo>
                <a:lnTo>
                  <a:pt x="8029" y="16868"/>
                </a:lnTo>
                <a:lnTo>
                  <a:pt x="8171" y="16619"/>
                </a:lnTo>
                <a:lnTo>
                  <a:pt x="8260" y="16488"/>
                </a:lnTo>
                <a:lnTo>
                  <a:pt x="8367" y="16357"/>
                </a:lnTo>
                <a:lnTo>
                  <a:pt x="8509" y="16265"/>
                </a:lnTo>
                <a:lnTo>
                  <a:pt x="8633" y="16161"/>
                </a:lnTo>
                <a:lnTo>
                  <a:pt x="8775" y="16082"/>
                </a:lnTo>
                <a:lnTo>
                  <a:pt x="8953" y="16003"/>
                </a:lnTo>
                <a:lnTo>
                  <a:pt x="9148" y="15938"/>
                </a:lnTo>
                <a:lnTo>
                  <a:pt x="9326" y="15859"/>
                </a:lnTo>
                <a:lnTo>
                  <a:pt x="9557" y="15833"/>
                </a:lnTo>
                <a:lnTo>
                  <a:pt x="9770" y="15781"/>
                </a:lnTo>
                <a:lnTo>
                  <a:pt x="10036" y="15754"/>
                </a:lnTo>
                <a:lnTo>
                  <a:pt x="10285" y="15754"/>
                </a:lnTo>
                <a:lnTo>
                  <a:pt x="10622" y="15754"/>
                </a:lnTo>
                <a:lnTo>
                  <a:pt x="10889" y="15754"/>
                </a:lnTo>
                <a:lnTo>
                  <a:pt x="11173" y="15781"/>
                </a:lnTo>
                <a:lnTo>
                  <a:pt x="11440" y="15833"/>
                </a:lnTo>
                <a:lnTo>
                  <a:pt x="11670" y="15885"/>
                </a:lnTo>
                <a:lnTo>
                  <a:pt x="11919" y="15938"/>
                </a:lnTo>
                <a:lnTo>
                  <a:pt x="12115" y="16003"/>
                </a:lnTo>
                <a:lnTo>
                  <a:pt x="12328" y="16082"/>
                </a:lnTo>
                <a:lnTo>
                  <a:pt x="12505" y="16161"/>
                </a:lnTo>
                <a:lnTo>
                  <a:pt x="12665" y="16265"/>
                </a:lnTo>
                <a:lnTo>
                  <a:pt x="12807" y="16357"/>
                </a:lnTo>
                <a:lnTo>
                  <a:pt x="12932" y="16462"/>
                </a:lnTo>
                <a:lnTo>
                  <a:pt x="13145" y="16685"/>
                </a:lnTo>
                <a:lnTo>
                  <a:pt x="13322" y="16934"/>
                </a:lnTo>
                <a:lnTo>
                  <a:pt x="13411" y="17196"/>
                </a:lnTo>
                <a:lnTo>
                  <a:pt x="13482" y="17471"/>
                </a:lnTo>
                <a:lnTo>
                  <a:pt x="13482" y="17747"/>
                </a:lnTo>
                <a:lnTo>
                  <a:pt x="13411" y="18022"/>
                </a:lnTo>
                <a:lnTo>
                  <a:pt x="13322" y="18271"/>
                </a:lnTo>
                <a:lnTo>
                  <a:pt x="13180" y="18520"/>
                </a:lnTo>
                <a:lnTo>
                  <a:pt x="13003" y="18756"/>
                </a:lnTo>
                <a:lnTo>
                  <a:pt x="12772" y="18979"/>
                </a:lnTo>
                <a:lnTo>
                  <a:pt x="12328" y="19359"/>
                </a:lnTo>
                <a:lnTo>
                  <a:pt x="12026" y="19686"/>
                </a:lnTo>
                <a:lnTo>
                  <a:pt x="11919" y="19804"/>
                </a:lnTo>
                <a:lnTo>
                  <a:pt x="11813" y="19962"/>
                </a:lnTo>
                <a:lnTo>
                  <a:pt x="11777" y="20080"/>
                </a:lnTo>
                <a:lnTo>
                  <a:pt x="11777" y="20211"/>
                </a:lnTo>
                <a:lnTo>
                  <a:pt x="11777" y="20342"/>
                </a:lnTo>
                <a:lnTo>
                  <a:pt x="11848" y="20433"/>
                </a:lnTo>
                <a:lnTo>
                  <a:pt x="11955" y="20538"/>
                </a:lnTo>
                <a:lnTo>
                  <a:pt x="12079" y="20643"/>
                </a:lnTo>
                <a:lnTo>
                  <a:pt x="12221" y="20735"/>
                </a:lnTo>
                <a:lnTo>
                  <a:pt x="12434" y="20840"/>
                </a:lnTo>
                <a:lnTo>
                  <a:pt x="12665" y="20945"/>
                </a:lnTo>
                <a:lnTo>
                  <a:pt x="12967" y="21036"/>
                </a:lnTo>
                <a:lnTo>
                  <a:pt x="13322" y="21141"/>
                </a:lnTo>
                <a:lnTo>
                  <a:pt x="13767" y="21246"/>
                </a:lnTo>
                <a:lnTo>
                  <a:pt x="14211" y="21338"/>
                </a:lnTo>
                <a:lnTo>
                  <a:pt x="14672" y="21416"/>
                </a:lnTo>
                <a:lnTo>
                  <a:pt x="15188" y="21495"/>
                </a:lnTo>
                <a:lnTo>
                  <a:pt x="15703" y="21548"/>
                </a:lnTo>
                <a:lnTo>
                  <a:pt x="16253" y="21600"/>
                </a:lnTo>
                <a:lnTo>
                  <a:pt x="16769" y="21626"/>
                </a:lnTo>
                <a:lnTo>
                  <a:pt x="17301" y="21626"/>
                </a:lnTo>
                <a:lnTo>
                  <a:pt x="17852" y="21626"/>
                </a:lnTo>
                <a:lnTo>
                  <a:pt x="18367" y="21600"/>
                </a:lnTo>
                <a:lnTo>
                  <a:pt x="18847" y="21521"/>
                </a:lnTo>
                <a:lnTo>
                  <a:pt x="19291" y="21443"/>
                </a:lnTo>
                <a:lnTo>
                  <a:pt x="19735" y="21338"/>
                </a:lnTo>
                <a:lnTo>
                  <a:pt x="20108" y="21220"/>
                </a:lnTo>
                <a:lnTo>
                  <a:pt x="20445" y="21036"/>
                </a:lnTo>
                <a:lnTo>
                  <a:pt x="20374" y="20735"/>
                </a:lnTo>
                <a:lnTo>
                  <a:pt x="20303" y="20433"/>
                </a:lnTo>
                <a:lnTo>
                  <a:pt x="20250" y="20106"/>
                </a:lnTo>
                <a:lnTo>
                  <a:pt x="20250" y="19752"/>
                </a:lnTo>
                <a:lnTo>
                  <a:pt x="20215" y="19031"/>
                </a:lnTo>
                <a:lnTo>
                  <a:pt x="20250" y="18297"/>
                </a:lnTo>
                <a:lnTo>
                  <a:pt x="20303" y="17589"/>
                </a:lnTo>
                <a:lnTo>
                  <a:pt x="20374" y="16960"/>
                </a:lnTo>
                <a:lnTo>
                  <a:pt x="20445" y="16436"/>
                </a:lnTo>
                <a:lnTo>
                  <a:pt x="20445" y="16003"/>
                </a:lnTo>
                <a:lnTo>
                  <a:pt x="20445" y="15859"/>
                </a:lnTo>
                <a:lnTo>
                  <a:pt x="20339" y="15702"/>
                </a:lnTo>
                <a:lnTo>
                  <a:pt x="20250" y="15558"/>
                </a:lnTo>
                <a:lnTo>
                  <a:pt x="20072" y="15400"/>
                </a:lnTo>
                <a:lnTo>
                  <a:pt x="19895" y="15282"/>
                </a:lnTo>
                <a:lnTo>
                  <a:pt x="19664" y="15178"/>
                </a:lnTo>
                <a:lnTo>
                  <a:pt x="19415" y="15073"/>
                </a:lnTo>
                <a:lnTo>
                  <a:pt x="19184" y="15007"/>
                </a:lnTo>
                <a:lnTo>
                  <a:pt x="18918" y="14955"/>
                </a:lnTo>
                <a:lnTo>
                  <a:pt x="18634" y="14902"/>
                </a:lnTo>
                <a:lnTo>
                  <a:pt x="18403" y="14902"/>
                </a:lnTo>
                <a:lnTo>
                  <a:pt x="18119" y="14902"/>
                </a:lnTo>
                <a:lnTo>
                  <a:pt x="17888" y="14955"/>
                </a:lnTo>
                <a:lnTo>
                  <a:pt x="17657" y="15033"/>
                </a:lnTo>
                <a:lnTo>
                  <a:pt x="17444" y="15125"/>
                </a:lnTo>
                <a:lnTo>
                  <a:pt x="17266" y="15256"/>
                </a:lnTo>
                <a:lnTo>
                  <a:pt x="17070" y="15374"/>
                </a:lnTo>
                <a:lnTo>
                  <a:pt x="16822" y="15505"/>
                </a:lnTo>
                <a:lnTo>
                  <a:pt x="16555" y="15584"/>
                </a:lnTo>
                <a:lnTo>
                  <a:pt x="16253" y="15636"/>
                </a:lnTo>
                <a:lnTo>
                  <a:pt x="15916" y="15663"/>
                </a:lnTo>
                <a:lnTo>
                  <a:pt x="15561" y="15636"/>
                </a:lnTo>
                <a:lnTo>
                  <a:pt x="15188" y="15610"/>
                </a:lnTo>
                <a:lnTo>
                  <a:pt x="14850" y="15531"/>
                </a:lnTo>
                <a:lnTo>
                  <a:pt x="14513" y="15427"/>
                </a:lnTo>
                <a:lnTo>
                  <a:pt x="14175" y="15282"/>
                </a:lnTo>
                <a:lnTo>
                  <a:pt x="13855" y="15125"/>
                </a:lnTo>
                <a:lnTo>
                  <a:pt x="13589" y="14929"/>
                </a:lnTo>
                <a:lnTo>
                  <a:pt x="13482" y="14798"/>
                </a:lnTo>
                <a:lnTo>
                  <a:pt x="13376" y="14680"/>
                </a:lnTo>
                <a:lnTo>
                  <a:pt x="13287" y="14548"/>
                </a:lnTo>
                <a:lnTo>
                  <a:pt x="13216" y="14404"/>
                </a:lnTo>
                <a:lnTo>
                  <a:pt x="13145" y="14247"/>
                </a:lnTo>
                <a:lnTo>
                  <a:pt x="13109" y="14103"/>
                </a:lnTo>
                <a:lnTo>
                  <a:pt x="13074" y="13919"/>
                </a:lnTo>
                <a:lnTo>
                  <a:pt x="13074" y="13749"/>
                </a:lnTo>
                <a:lnTo>
                  <a:pt x="13074" y="13539"/>
                </a:lnTo>
                <a:lnTo>
                  <a:pt x="13109" y="13343"/>
                </a:lnTo>
                <a:lnTo>
                  <a:pt x="13145" y="13146"/>
                </a:lnTo>
                <a:lnTo>
                  <a:pt x="13216" y="12963"/>
                </a:lnTo>
                <a:lnTo>
                  <a:pt x="13287" y="12818"/>
                </a:lnTo>
                <a:lnTo>
                  <a:pt x="13376" y="12661"/>
                </a:lnTo>
                <a:lnTo>
                  <a:pt x="13482" y="12517"/>
                </a:lnTo>
                <a:lnTo>
                  <a:pt x="13624" y="12386"/>
                </a:lnTo>
                <a:lnTo>
                  <a:pt x="13891" y="12163"/>
                </a:lnTo>
                <a:lnTo>
                  <a:pt x="14228" y="11953"/>
                </a:lnTo>
                <a:lnTo>
                  <a:pt x="14584" y="11809"/>
                </a:lnTo>
                <a:lnTo>
                  <a:pt x="14957" y="11704"/>
                </a:lnTo>
                <a:lnTo>
                  <a:pt x="15330" y="11626"/>
                </a:lnTo>
                <a:lnTo>
                  <a:pt x="15703" y="11586"/>
                </a:lnTo>
                <a:lnTo>
                  <a:pt x="16076" y="11586"/>
                </a:lnTo>
                <a:lnTo>
                  <a:pt x="16449" y="11626"/>
                </a:lnTo>
                <a:lnTo>
                  <a:pt x="16804" y="11678"/>
                </a:lnTo>
                <a:lnTo>
                  <a:pt x="17142" y="11783"/>
                </a:lnTo>
                <a:lnTo>
                  <a:pt x="17408" y="11914"/>
                </a:lnTo>
                <a:lnTo>
                  <a:pt x="17657" y="12058"/>
                </a:lnTo>
                <a:lnTo>
                  <a:pt x="17781" y="12163"/>
                </a:lnTo>
                <a:lnTo>
                  <a:pt x="17959" y="12255"/>
                </a:lnTo>
                <a:lnTo>
                  <a:pt x="18154" y="12360"/>
                </a:lnTo>
                <a:lnTo>
                  <a:pt x="18332" y="12412"/>
                </a:lnTo>
                <a:lnTo>
                  <a:pt x="18563" y="12491"/>
                </a:lnTo>
                <a:lnTo>
                  <a:pt x="18776" y="12517"/>
                </a:lnTo>
                <a:lnTo>
                  <a:pt x="19007" y="12543"/>
                </a:lnTo>
                <a:lnTo>
                  <a:pt x="19255" y="12556"/>
                </a:lnTo>
                <a:lnTo>
                  <a:pt x="19486" y="12556"/>
                </a:lnTo>
                <a:lnTo>
                  <a:pt x="19735" y="12543"/>
                </a:lnTo>
                <a:lnTo>
                  <a:pt x="19966" y="12491"/>
                </a:lnTo>
                <a:lnTo>
                  <a:pt x="20215" y="12438"/>
                </a:lnTo>
                <a:lnTo>
                  <a:pt x="20445" y="12386"/>
                </a:lnTo>
                <a:lnTo>
                  <a:pt x="20694" y="12281"/>
                </a:lnTo>
                <a:lnTo>
                  <a:pt x="20890" y="12189"/>
                </a:lnTo>
                <a:lnTo>
                  <a:pt x="21138" y="12058"/>
                </a:lnTo>
                <a:lnTo>
                  <a:pt x="21192" y="11980"/>
                </a:lnTo>
                <a:lnTo>
                  <a:pt x="21298" y="11914"/>
                </a:lnTo>
                <a:lnTo>
                  <a:pt x="21369" y="11809"/>
                </a:lnTo>
                <a:lnTo>
                  <a:pt x="21405" y="11678"/>
                </a:lnTo>
                <a:lnTo>
                  <a:pt x="21511" y="11429"/>
                </a:lnTo>
                <a:lnTo>
                  <a:pt x="21547" y="11128"/>
                </a:lnTo>
                <a:lnTo>
                  <a:pt x="21547" y="10774"/>
                </a:lnTo>
                <a:lnTo>
                  <a:pt x="21547" y="10420"/>
                </a:lnTo>
                <a:lnTo>
                  <a:pt x="21476" y="10040"/>
                </a:lnTo>
                <a:lnTo>
                  <a:pt x="21405" y="9673"/>
                </a:lnTo>
                <a:lnTo>
                  <a:pt x="21192" y="8860"/>
                </a:lnTo>
                <a:lnTo>
                  <a:pt x="20961" y="8139"/>
                </a:lnTo>
                <a:lnTo>
                  <a:pt x="20694" y="7484"/>
                </a:lnTo>
                <a:lnTo>
                  <a:pt x="20445" y="6973"/>
                </a:lnTo>
                <a:lnTo>
                  <a:pt x="19895" y="7051"/>
                </a:lnTo>
                <a:lnTo>
                  <a:pt x="19326" y="7104"/>
                </a:lnTo>
                <a:lnTo>
                  <a:pt x="18740" y="7156"/>
                </a:lnTo>
                <a:lnTo>
                  <a:pt x="18119" y="7156"/>
                </a:lnTo>
                <a:lnTo>
                  <a:pt x="17550" y="7156"/>
                </a:lnTo>
                <a:lnTo>
                  <a:pt x="16964" y="7130"/>
                </a:lnTo>
                <a:lnTo>
                  <a:pt x="16378" y="7104"/>
                </a:lnTo>
                <a:lnTo>
                  <a:pt x="15880" y="7051"/>
                </a:lnTo>
                <a:lnTo>
                  <a:pt x="14886" y="6947"/>
                </a:lnTo>
                <a:lnTo>
                  <a:pt x="14104" y="6855"/>
                </a:lnTo>
                <a:lnTo>
                  <a:pt x="13589" y="6776"/>
                </a:lnTo>
                <a:lnTo>
                  <a:pt x="13411" y="6750"/>
                </a:lnTo>
                <a:lnTo>
                  <a:pt x="12967" y="6593"/>
                </a:lnTo>
                <a:lnTo>
                  <a:pt x="12594" y="6422"/>
                </a:lnTo>
                <a:lnTo>
                  <a:pt x="12257" y="6252"/>
                </a:lnTo>
                <a:lnTo>
                  <a:pt x="12026" y="6042"/>
                </a:lnTo>
                <a:lnTo>
                  <a:pt x="11813" y="5819"/>
                </a:lnTo>
                <a:lnTo>
                  <a:pt x="11670" y="5597"/>
                </a:lnTo>
                <a:lnTo>
                  <a:pt x="11582" y="5361"/>
                </a:lnTo>
                <a:lnTo>
                  <a:pt x="11511" y="5138"/>
                </a:lnTo>
                <a:lnTo>
                  <a:pt x="11511" y="4889"/>
                </a:lnTo>
                <a:lnTo>
                  <a:pt x="11546" y="4666"/>
                </a:lnTo>
                <a:lnTo>
                  <a:pt x="11617" y="4430"/>
                </a:lnTo>
                <a:lnTo>
                  <a:pt x="11706" y="4233"/>
                </a:lnTo>
                <a:lnTo>
                  <a:pt x="11813" y="4037"/>
                </a:lnTo>
                <a:lnTo>
                  <a:pt x="11990" y="3853"/>
                </a:lnTo>
                <a:lnTo>
                  <a:pt x="12186" y="3683"/>
                </a:lnTo>
                <a:lnTo>
                  <a:pt x="12399" y="3552"/>
                </a:lnTo>
                <a:lnTo>
                  <a:pt x="12594" y="3408"/>
                </a:lnTo>
                <a:lnTo>
                  <a:pt x="12772" y="3198"/>
                </a:lnTo>
                <a:lnTo>
                  <a:pt x="12932" y="2975"/>
                </a:lnTo>
                <a:lnTo>
                  <a:pt x="13074" y="2700"/>
                </a:lnTo>
                <a:lnTo>
                  <a:pt x="13180" y="2425"/>
                </a:lnTo>
                <a:lnTo>
                  <a:pt x="13216" y="2123"/>
                </a:lnTo>
                <a:lnTo>
                  <a:pt x="13251" y="1822"/>
                </a:lnTo>
                <a:lnTo>
                  <a:pt x="13180" y="1520"/>
                </a:lnTo>
                <a:lnTo>
                  <a:pt x="13074" y="1219"/>
                </a:lnTo>
                <a:lnTo>
                  <a:pt x="12932" y="931"/>
                </a:lnTo>
                <a:lnTo>
                  <a:pt x="12843" y="813"/>
                </a:lnTo>
                <a:lnTo>
                  <a:pt x="12701" y="681"/>
                </a:lnTo>
                <a:lnTo>
                  <a:pt x="12559" y="564"/>
                </a:lnTo>
                <a:lnTo>
                  <a:pt x="12399" y="459"/>
                </a:lnTo>
                <a:lnTo>
                  <a:pt x="12221" y="354"/>
                </a:lnTo>
                <a:lnTo>
                  <a:pt x="12026" y="262"/>
                </a:lnTo>
                <a:lnTo>
                  <a:pt x="11777" y="183"/>
                </a:lnTo>
                <a:lnTo>
                  <a:pt x="11546" y="131"/>
                </a:lnTo>
                <a:lnTo>
                  <a:pt x="11262" y="52"/>
                </a:lnTo>
                <a:lnTo>
                  <a:pt x="10995" y="26"/>
                </a:lnTo>
                <a:lnTo>
                  <a:pt x="10694" y="0"/>
                </a:lnTo>
                <a:lnTo>
                  <a:pt x="10338" y="0"/>
                </a:lnTo>
                <a:lnTo>
                  <a:pt x="10036" y="0"/>
                </a:lnTo>
                <a:lnTo>
                  <a:pt x="9734" y="26"/>
                </a:lnTo>
                <a:lnTo>
                  <a:pt x="9468" y="52"/>
                </a:lnTo>
                <a:lnTo>
                  <a:pt x="9219" y="105"/>
                </a:lnTo>
                <a:lnTo>
                  <a:pt x="8988" y="157"/>
                </a:lnTo>
                <a:lnTo>
                  <a:pt x="8740" y="210"/>
                </a:lnTo>
                <a:lnTo>
                  <a:pt x="8544" y="288"/>
                </a:lnTo>
                <a:lnTo>
                  <a:pt x="8331" y="380"/>
                </a:lnTo>
                <a:lnTo>
                  <a:pt x="8171" y="459"/>
                </a:lnTo>
                <a:lnTo>
                  <a:pt x="7994" y="564"/>
                </a:lnTo>
                <a:lnTo>
                  <a:pt x="7851" y="655"/>
                </a:lnTo>
                <a:lnTo>
                  <a:pt x="7727" y="786"/>
                </a:lnTo>
                <a:lnTo>
                  <a:pt x="7514" y="1009"/>
                </a:lnTo>
                <a:lnTo>
                  <a:pt x="7336" y="1284"/>
                </a:lnTo>
                <a:lnTo>
                  <a:pt x="7247" y="1547"/>
                </a:lnTo>
                <a:lnTo>
                  <a:pt x="7212" y="1848"/>
                </a:lnTo>
                <a:lnTo>
                  <a:pt x="7212" y="2123"/>
                </a:lnTo>
                <a:lnTo>
                  <a:pt x="7247" y="2398"/>
                </a:lnTo>
                <a:lnTo>
                  <a:pt x="7336" y="2674"/>
                </a:lnTo>
                <a:lnTo>
                  <a:pt x="7514" y="2923"/>
                </a:lnTo>
                <a:lnTo>
                  <a:pt x="7727" y="3146"/>
                </a:lnTo>
                <a:lnTo>
                  <a:pt x="7958" y="3381"/>
                </a:lnTo>
                <a:lnTo>
                  <a:pt x="8189" y="3578"/>
                </a:lnTo>
                <a:lnTo>
                  <a:pt x="8402" y="3801"/>
                </a:lnTo>
                <a:lnTo>
                  <a:pt x="8580" y="4037"/>
                </a:lnTo>
                <a:lnTo>
                  <a:pt x="8669" y="4260"/>
                </a:lnTo>
                <a:lnTo>
                  <a:pt x="8740" y="4509"/>
                </a:lnTo>
                <a:lnTo>
                  <a:pt x="8740" y="4758"/>
                </a:lnTo>
                <a:lnTo>
                  <a:pt x="8704" y="5007"/>
                </a:lnTo>
                <a:lnTo>
                  <a:pt x="8615" y="5243"/>
                </a:lnTo>
                <a:lnTo>
                  <a:pt x="8473" y="5492"/>
                </a:lnTo>
                <a:lnTo>
                  <a:pt x="8260" y="5714"/>
                </a:lnTo>
                <a:lnTo>
                  <a:pt x="8029" y="5924"/>
                </a:lnTo>
                <a:lnTo>
                  <a:pt x="7727" y="6147"/>
                </a:lnTo>
                <a:lnTo>
                  <a:pt x="7372" y="6317"/>
                </a:lnTo>
                <a:lnTo>
                  <a:pt x="6963" y="6475"/>
                </a:lnTo>
                <a:lnTo>
                  <a:pt x="6484" y="6619"/>
                </a:lnTo>
                <a:lnTo>
                  <a:pt x="5986" y="6750"/>
                </a:lnTo>
                <a:lnTo>
                  <a:pt x="5578" y="6750"/>
                </a:lnTo>
                <a:lnTo>
                  <a:pt x="5027" y="6750"/>
                </a:lnTo>
                <a:lnTo>
                  <a:pt x="4441" y="6750"/>
                </a:lnTo>
                <a:lnTo>
                  <a:pt x="3766" y="6750"/>
                </a:lnTo>
                <a:lnTo>
                  <a:pt x="3038" y="6750"/>
                </a:lnTo>
                <a:lnTo>
                  <a:pt x="2256" y="6750"/>
                </a:lnTo>
                <a:lnTo>
                  <a:pt x="1439" y="6750"/>
                </a:lnTo>
                <a:lnTo>
                  <a:pt x="586" y="6750"/>
                </a:lnTo>
                <a:lnTo>
                  <a:pt x="480" y="7182"/>
                </a:lnTo>
                <a:lnTo>
                  <a:pt x="355" y="7785"/>
                </a:lnTo>
                <a:lnTo>
                  <a:pt x="249" y="8441"/>
                </a:lnTo>
                <a:lnTo>
                  <a:pt x="142" y="9135"/>
                </a:lnTo>
                <a:lnTo>
                  <a:pt x="36" y="9817"/>
                </a:lnTo>
                <a:lnTo>
                  <a:pt x="0" y="10446"/>
                </a:lnTo>
                <a:lnTo>
                  <a:pt x="0" y="10931"/>
                </a:lnTo>
                <a:lnTo>
                  <a:pt x="0" y="11259"/>
                </a:lnTo>
                <a:lnTo>
                  <a:pt x="107" y="11429"/>
                </a:lnTo>
                <a:lnTo>
                  <a:pt x="213" y="11599"/>
                </a:lnTo>
                <a:lnTo>
                  <a:pt x="391" y="11731"/>
                </a:lnTo>
                <a:lnTo>
                  <a:pt x="586" y="11862"/>
                </a:lnTo>
                <a:lnTo>
                  <a:pt x="835" y="11980"/>
                </a:lnTo>
                <a:lnTo>
                  <a:pt x="1101" y="12058"/>
                </a:lnTo>
                <a:lnTo>
                  <a:pt x="1403" y="12137"/>
                </a:lnTo>
                <a:lnTo>
                  <a:pt x="1688" y="12189"/>
                </a:lnTo>
                <a:lnTo>
                  <a:pt x="2025" y="12215"/>
                </a:lnTo>
                <a:lnTo>
                  <a:pt x="2327" y="12229"/>
                </a:lnTo>
                <a:lnTo>
                  <a:pt x="2629" y="12215"/>
                </a:lnTo>
                <a:lnTo>
                  <a:pt x="2949" y="12189"/>
                </a:lnTo>
                <a:lnTo>
                  <a:pt x="3251" y="12137"/>
                </a:lnTo>
                <a:lnTo>
                  <a:pt x="3517" y="12032"/>
                </a:lnTo>
                <a:lnTo>
                  <a:pt x="3766" y="11927"/>
                </a:lnTo>
                <a:lnTo>
                  <a:pt x="3997" y="11809"/>
                </a:lnTo>
                <a:lnTo>
                  <a:pt x="4210" y="11652"/>
                </a:lnTo>
                <a:lnTo>
                  <a:pt x="4476" y="11560"/>
                </a:lnTo>
                <a:lnTo>
                  <a:pt x="4743" y="11481"/>
                </a:lnTo>
                <a:lnTo>
                  <a:pt x="5063" y="11455"/>
                </a:lnTo>
                <a:lnTo>
                  <a:pt x="5400" y="11429"/>
                </a:lnTo>
                <a:lnTo>
                  <a:pt x="5702" y="11455"/>
                </a:lnTo>
                <a:lnTo>
                  <a:pt x="6040" y="11508"/>
                </a:lnTo>
                <a:lnTo>
                  <a:pt x="6395" y="11599"/>
                </a:lnTo>
                <a:lnTo>
                  <a:pt x="6697" y="11731"/>
                </a:lnTo>
                <a:lnTo>
                  <a:pt x="6999" y="11888"/>
                </a:lnTo>
                <a:lnTo>
                  <a:pt x="7247" y="12058"/>
                </a:lnTo>
                <a:lnTo>
                  <a:pt x="7478" y="12281"/>
                </a:lnTo>
                <a:lnTo>
                  <a:pt x="7692" y="12543"/>
                </a:lnTo>
                <a:lnTo>
                  <a:pt x="7816" y="12818"/>
                </a:lnTo>
                <a:lnTo>
                  <a:pt x="7922" y="13146"/>
                </a:lnTo>
                <a:lnTo>
                  <a:pt x="7958" y="13474"/>
                </a:lnTo>
                <a:lnTo>
                  <a:pt x="7922" y="13723"/>
                </a:lnTo>
                <a:lnTo>
                  <a:pt x="7816" y="13946"/>
                </a:lnTo>
                <a:lnTo>
                  <a:pt x="7692" y="14168"/>
                </a:lnTo>
                <a:lnTo>
                  <a:pt x="7478" y="14352"/>
                </a:lnTo>
                <a:lnTo>
                  <a:pt x="7247" y="14522"/>
                </a:lnTo>
                <a:lnTo>
                  <a:pt x="6999" y="14680"/>
                </a:lnTo>
                <a:lnTo>
                  <a:pt x="6697" y="14798"/>
                </a:lnTo>
                <a:lnTo>
                  <a:pt x="6395" y="14902"/>
                </a:lnTo>
                <a:lnTo>
                  <a:pt x="6040" y="14981"/>
                </a:lnTo>
                <a:lnTo>
                  <a:pt x="5702" y="15033"/>
                </a:lnTo>
                <a:lnTo>
                  <a:pt x="5400" y="15033"/>
                </a:lnTo>
                <a:lnTo>
                  <a:pt x="5063" y="15007"/>
                </a:lnTo>
                <a:lnTo>
                  <a:pt x="4743" y="14955"/>
                </a:lnTo>
                <a:lnTo>
                  <a:pt x="4476" y="14850"/>
                </a:lnTo>
                <a:lnTo>
                  <a:pt x="4210" y="14732"/>
                </a:lnTo>
                <a:lnTo>
                  <a:pt x="3997" y="14548"/>
                </a:lnTo>
                <a:lnTo>
                  <a:pt x="3801" y="14378"/>
                </a:lnTo>
                <a:lnTo>
                  <a:pt x="3553" y="14247"/>
                </a:lnTo>
                <a:lnTo>
                  <a:pt x="3322" y="14142"/>
                </a:lnTo>
                <a:lnTo>
                  <a:pt x="3073" y="14077"/>
                </a:lnTo>
                <a:lnTo>
                  <a:pt x="2807" y="14050"/>
                </a:lnTo>
                <a:lnTo>
                  <a:pt x="2540" y="14050"/>
                </a:lnTo>
                <a:lnTo>
                  <a:pt x="2256" y="14077"/>
                </a:lnTo>
                <a:lnTo>
                  <a:pt x="1990" y="14116"/>
                </a:lnTo>
                <a:lnTo>
                  <a:pt x="1705" y="14221"/>
                </a:lnTo>
                <a:lnTo>
                  <a:pt x="1439" y="14326"/>
                </a:lnTo>
                <a:lnTo>
                  <a:pt x="1208" y="14444"/>
                </a:lnTo>
                <a:lnTo>
                  <a:pt x="959" y="14601"/>
                </a:lnTo>
                <a:lnTo>
                  <a:pt x="764" y="14745"/>
                </a:lnTo>
                <a:lnTo>
                  <a:pt x="551" y="14929"/>
                </a:lnTo>
                <a:lnTo>
                  <a:pt x="391" y="15125"/>
                </a:lnTo>
                <a:lnTo>
                  <a:pt x="284" y="15361"/>
                </a:lnTo>
                <a:lnTo>
                  <a:pt x="178" y="15584"/>
                </a:lnTo>
                <a:lnTo>
                  <a:pt x="142" y="15859"/>
                </a:lnTo>
                <a:lnTo>
                  <a:pt x="178" y="16187"/>
                </a:lnTo>
                <a:lnTo>
                  <a:pt x="213" y="16514"/>
                </a:lnTo>
                <a:lnTo>
                  <a:pt x="391" y="17288"/>
                </a:lnTo>
                <a:lnTo>
                  <a:pt x="586" y="18100"/>
                </a:lnTo>
                <a:lnTo>
                  <a:pt x="693" y="18507"/>
                </a:lnTo>
                <a:lnTo>
                  <a:pt x="799" y="18926"/>
                </a:lnTo>
                <a:lnTo>
                  <a:pt x="853" y="19332"/>
                </a:lnTo>
                <a:lnTo>
                  <a:pt x="888" y="19739"/>
                </a:lnTo>
                <a:lnTo>
                  <a:pt x="888" y="20080"/>
                </a:lnTo>
                <a:lnTo>
                  <a:pt x="853" y="20433"/>
                </a:lnTo>
                <a:lnTo>
                  <a:pt x="835" y="20617"/>
                </a:lnTo>
                <a:lnTo>
                  <a:pt x="764" y="20761"/>
                </a:lnTo>
                <a:lnTo>
                  <a:pt x="693" y="20918"/>
                </a:lnTo>
                <a:lnTo>
                  <a:pt x="586" y="21036"/>
                </a:lnTo>
                <a:lnTo>
                  <a:pt x="1368" y="20945"/>
                </a:lnTo>
                <a:lnTo>
                  <a:pt x="2185" y="20814"/>
                </a:lnTo>
                <a:lnTo>
                  <a:pt x="3002" y="20735"/>
                </a:lnTo>
                <a:lnTo>
                  <a:pt x="3801" y="20669"/>
                </a:lnTo>
                <a:lnTo>
                  <a:pt x="4547" y="20643"/>
                </a:lnTo>
                <a:lnTo>
                  <a:pt x="5258" y="20643"/>
                </a:lnTo>
                <a:lnTo>
                  <a:pt x="5595" y="20669"/>
                </a:lnTo>
                <a:lnTo>
                  <a:pt x="5951" y="20709"/>
                </a:lnTo>
                <a:lnTo>
                  <a:pt x="6217" y="20761"/>
                </a:lnTo>
                <a:lnTo>
                  <a:pt x="6519" y="20840"/>
                </a:lnTo>
                <a:close/>
              </a:path>
            </a:pathLst>
          </a:custGeom>
          <a:solidFill>
            <a:srgbClr val="71C2FF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7905750" y="2665411"/>
            <a:ext cx="933449" cy="654050"/>
          </a:xfrm>
          <a:custGeom>
            <a:avLst/>
            <a:gdLst/>
            <a:ahLst/>
            <a:cxnLst/>
            <a:rect l="0" t="0" r="0" b="0"/>
            <a:pathLst>
              <a:path w="21589" h="21572" extrusionOk="0">
                <a:moveTo>
                  <a:pt x="4236" y="12326"/>
                </a:moveTo>
                <a:lnTo>
                  <a:pt x="4123" y="12440"/>
                </a:lnTo>
                <a:lnTo>
                  <a:pt x="3999" y="12553"/>
                </a:lnTo>
                <a:lnTo>
                  <a:pt x="3886" y="12609"/>
                </a:lnTo>
                <a:lnTo>
                  <a:pt x="3762" y="12666"/>
                </a:lnTo>
                <a:lnTo>
                  <a:pt x="3626" y="12666"/>
                </a:lnTo>
                <a:lnTo>
                  <a:pt x="3513" y="12666"/>
                </a:lnTo>
                <a:lnTo>
                  <a:pt x="3389" y="12637"/>
                </a:lnTo>
                <a:lnTo>
                  <a:pt x="3276" y="12581"/>
                </a:lnTo>
                <a:lnTo>
                  <a:pt x="3016" y="12468"/>
                </a:lnTo>
                <a:lnTo>
                  <a:pt x="2779" y="12312"/>
                </a:lnTo>
                <a:lnTo>
                  <a:pt x="2519" y="12114"/>
                </a:lnTo>
                <a:lnTo>
                  <a:pt x="2282" y="11959"/>
                </a:lnTo>
                <a:lnTo>
                  <a:pt x="2022" y="11789"/>
                </a:lnTo>
                <a:lnTo>
                  <a:pt x="1762" y="11648"/>
                </a:lnTo>
                <a:lnTo>
                  <a:pt x="1627" y="11634"/>
                </a:lnTo>
                <a:lnTo>
                  <a:pt x="1502" y="11606"/>
                </a:lnTo>
                <a:lnTo>
                  <a:pt x="1367" y="11606"/>
                </a:lnTo>
                <a:lnTo>
                  <a:pt x="1242" y="11606"/>
                </a:lnTo>
                <a:lnTo>
                  <a:pt x="1107" y="11634"/>
                </a:lnTo>
                <a:lnTo>
                  <a:pt x="960" y="11704"/>
                </a:lnTo>
                <a:lnTo>
                  <a:pt x="824" y="11789"/>
                </a:lnTo>
                <a:lnTo>
                  <a:pt x="700" y="11931"/>
                </a:lnTo>
                <a:lnTo>
                  <a:pt x="542" y="12058"/>
                </a:lnTo>
                <a:lnTo>
                  <a:pt x="418" y="12256"/>
                </a:lnTo>
                <a:lnTo>
                  <a:pt x="260" y="12496"/>
                </a:lnTo>
                <a:lnTo>
                  <a:pt x="135" y="12765"/>
                </a:lnTo>
                <a:lnTo>
                  <a:pt x="68" y="12934"/>
                </a:lnTo>
                <a:lnTo>
                  <a:pt x="22" y="13118"/>
                </a:lnTo>
                <a:lnTo>
                  <a:pt x="0" y="13358"/>
                </a:lnTo>
                <a:lnTo>
                  <a:pt x="0" y="13613"/>
                </a:lnTo>
                <a:lnTo>
                  <a:pt x="22" y="13853"/>
                </a:lnTo>
                <a:lnTo>
                  <a:pt x="90" y="14122"/>
                </a:lnTo>
                <a:lnTo>
                  <a:pt x="181" y="14376"/>
                </a:lnTo>
                <a:lnTo>
                  <a:pt x="282" y="14617"/>
                </a:lnTo>
                <a:lnTo>
                  <a:pt x="440" y="14829"/>
                </a:lnTo>
                <a:lnTo>
                  <a:pt x="610" y="15026"/>
                </a:lnTo>
                <a:lnTo>
                  <a:pt x="723" y="15097"/>
                </a:lnTo>
                <a:lnTo>
                  <a:pt x="824" y="15182"/>
                </a:lnTo>
                <a:lnTo>
                  <a:pt x="937" y="15239"/>
                </a:lnTo>
                <a:lnTo>
                  <a:pt x="1073" y="15295"/>
                </a:lnTo>
                <a:lnTo>
                  <a:pt x="1197" y="15323"/>
                </a:lnTo>
                <a:lnTo>
                  <a:pt x="1344" y="15352"/>
                </a:lnTo>
                <a:lnTo>
                  <a:pt x="1502" y="15352"/>
                </a:lnTo>
                <a:lnTo>
                  <a:pt x="1672" y="15352"/>
                </a:lnTo>
                <a:lnTo>
                  <a:pt x="1853" y="15323"/>
                </a:lnTo>
                <a:lnTo>
                  <a:pt x="2022" y="15295"/>
                </a:lnTo>
                <a:lnTo>
                  <a:pt x="2214" y="15210"/>
                </a:lnTo>
                <a:lnTo>
                  <a:pt x="2417" y="15125"/>
                </a:lnTo>
                <a:lnTo>
                  <a:pt x="2734" y="14998"/>
                </a:lnTo>
                <a:lnTo>
                  <a:pt x="2994" y="14885"/>
                </a:lnTo>
                <a:lnTo>
                  <a:pt x="3253" y="14800"/>
                </a:lnTo>
                <a:lnTo>
                  <a:pt x="3502" y="14772"/>
                </a:lnTo>
                <a:lnTo>
                  <a:pt x="3604" y="14800"/>
                </a:lnTo>
                <a:lnTo>
                  <a:pt x="3717" y="14829"/>
                </a:lnTo>
                <a:lnTo>
                  <a:pt x="3796" y="14885"/>
                </a:lnTo>
                <a:lnTo>
                  <a:pt x="3909" y="14970"/>
                </a:lnTo>
                <a:lnTo>
                  <a:pt x="3999" y="15069"/>
                </a:lnTo>
                <a:lnTo>
                  <a:pt x="4078" y="15210"/>
                </a:lnTo>
                <a:lnTo>
                  <a:pt x="4168" y="15380"/>
                </a:lnTo>
                <a:lnTo>
                  <a:pt x="4236" y="15592"/>
                </a:lnTo>
                <a:lnTo>
                  <a:pt x="4315" y="15832"/>
                </a:lnTo>
                <a:lnTo>
                  <a:pt x="4383" y="16101"/>
                </a:lnTo>
                <a:lnTo>
                  <a:pt x="4428" y="16412"/>
                </a:lnTo>
                <a:lnTo>
                  <a:pt x="4496" y="16709"/>
                </a:lnTo>
                <a:lnTo>
                  <a:pt x="4541" y="17062"/>
                </a:lnTo>
                <a:lnTo>
                  <a:pt x="4564" y="17415"/>
                </a:lnTo>
                <a:lnTo>
                  <a:pt x="4575" y="17797"/>
                </a:lnTo>
                <a:lnTo>
                  <a:pt x="4575" y="18165"/>
                </a:lnTo>
                <a:lnTo>
                  <a:pt x="4575" y="18546"/>
                </a:lnTo>
                <a:lnTo>
                  <a:pt x="4575" y="18956"/>
                </a:lnTo>
                <a:lnTo>
                  <a:pt x="4541" y="19338"/>
                </a:lnTo>
                <a:lnTo>
                  <a:pt x="4496" y="19720"/>
                </a:lnTo>
                <a:lnTo>
                  <a:pt x="4451" y="20101"/>
                </a:lnTo>
                <a:lnTo>
                  <a:pt x="4360" y="20455"/>
                </a:lnTo>
                <a:lnTo>
                  <a:pt x="4281" y="20808"/>
                </a:lnTo>
                <a:lnTo>
                  <a:pt x="4191" y="21133"/>
                </a:lnTo>
                <a:lnTo>
                  <a:pt x="4733" y="21133"/>
                </a:lnTo>
                <a:lnTo>
                  <a:pt x="5253" y="21133"/>
                </a:lnTo>
                <a:lnTo>
                  <a:pt x="5773" y="21133"/>
                </a:lnTo>
                <a:lnTo>
                  <a:pt x="6224" y="21133"/>
                </a:lnTo>
                <a:lnTo>
                  <a:pt x="6665" y="21133"/>
                </a:lnTo>
                <a:lnTo>
                  <a:pt x="7049" y="21133"/>
                </a:lnTo>
                <a:lnTo>
                  <a:pt x="7399" y="21133"/>
                </a:lnTo>
                <a:lnTo>
                  <a:pt x="7659" y="21133"/>
                </a:lnTo>
                <a:lnTo>
                  <a:pt x="8009" y="20992"/>
                </a:lnTo>
                <a:lnTo>
                  <a:pt x="8292" y="20865"/>
                </a:lnTo>
                <a:lnTo>
                  <a:pt x="8552" y="20667"/>
                </a:lnTo>
                <a:lnTo>
                  <a:pt x="8789" y="20483"/>
                </a:lnTo>
                <a:lnTo>
                  <a:pt x="8958" y="20257"/>
                </a:lnTo>
                <a:lnTo>
                  <a:pt x="9139" y="20017"/>
                </a:lnTo>
                <a:lnTo>
                  <a:pt x="9241" y="19776"/>
                </a:lnTo>
                <a:lnTo>
                  <a:pt x="9331" y="19522"/>
                </a:lnTo>
                <a:lnTo>
                  <a:pt x="9399" y="19253"/>
                </a:lnTo>
                <a:lnTo>
                  <a:pt x="9422" y="18985"/>
                </a:lnTo>
                <a:lnTo>
                  <a:pt x="9422" y="18716"/>
                </a:lnTo>
                <a:lnTo>
                  <a:pt x="9376" y="18476"/>
                </a:lnTo>
                <a:lnTo>
                  <a:pt x="9309" y="18193"/>
                </a:lnTo>
                <a:lnTo>
                  <a:pt x="9196" y="17953"/>
                </a:lnTo>
                <a:lnTo>
                  <a:pt x="9094" y="17712"/>
                </a:lnTo>
                <a:lnTo>
                  <a:pt x="8913" y="17486"/>
                </a:lnTo>
                <a:lnTo>
                  <a:pt x="8766" y="17246"/>
                </a:lnTo>
                <a:lnTo>
                  <a:pt x="8631" y="17006"/>
                </a:lnTo>
                <a:lnTo>
                  <a:pt x="8552" y="16737"/>
                </a:lnTo>
                <a:lnTo>
                  <a:pt x="8461" y="16440"/>
                </a:lnTo>
                <a:lnTo>
                  <a:pt x="8439" y="16129"/>
                </a:lnTo>
                <a:lnTo>
                  <a:pt x="8439" y="15832"/>
                </a:lnTo>
                <a:lnTo>
                  <a:pt x="8461" y="15535"/>
                </a:lnTo>
                <a:lnTo>
                  <a:pt x="8529" y="15239"/>
                </a:lnTo>
                <a:lnTo>
                  <a:pt x="8631" y="14970"/>
                </a:lnTo>
                <a:lnTo>
                  <a:pt x="8766" y="14701"/>
                </a:lnTo>
                <a:lnTo>
                  <a:pt x="8857" y="14588"/>
                </a:lnTo>
                <a:lnTo>
                  <a:pt x="8958" y="14447"/>
                </a:lnTo>
                <a:lnTo>
                  <a:pt x="9049" y="14348"/>
                </a:lnTo>
                <a:lnTo>
                  <a:pt x="9173" y="14263"/>
                </a:lnTo>
                <a:lnTo>
                  <a:pt x="9286" y="14178"/>
                </a:lnTo>
                <a:lnTo>
                  <a:pt x="9422" y="14093"/>
                </a:lnTo>
                <a:lnTo>
                  <a:pt x="9568" y="14023"/>
                </a:lnTo>
                <a:lnTo>
                  <a:pt x="9715" y="13966"/>
                </a:lnTo>
                <a:lnTo>
                  <a:pt x="9873" y="13910"/>
                </a:lnTo>
                <a:lnTo>
                  <a:pt x="10043" y="13881"/>
                </a:lnTo>
                <a:lnTo>
                  <a:pt x="10246" y="13853"/>
                </a:lnTo>
                <a:lnTo>
                  <a:pt x="10438" y="13853"/>
                </a:lnTo>
                <a:lnTo>
                  <a:pt x="10653" y="13853"/>
                </a:lnTo>
                <a:lnTo>
                  <a:pt x="10845" y="13881"/>
                </a:lnTo>
                <a:lnTo>
                  <a:pt x="11026" y="13938"/>
                </a:lnTo>
                <a:lnTo>
                  <a:pt x="11195" y="13995"/>
                </a:lnTo>
                <a:lnTo>
                  <a:pt x="11342" y="14065"/>
                </a:lnTo>
                <a:lnTo>
                  <a:pt x="11500" y="14150"/>
                </a:lnTo>
                <a:lnTo>
                  <a:pt x="11624" y="14235"/>
                </a:lnTo>
                <a:lnTo>
                  <a:pt x="11737" y="14348"/>
                </a:lnTo>
                <a:lnTo>
                  <a:pt x="11850" y="14447"/>
                </a:lnTo>
                <a:lnTo>
                  <a:pt x="11930" y="14588"/>
                </a:lnTo>
                <a:lnTo>
                  <a:pt x="12020" y="14730"/>
                </a:lnTo>
                <a:lnTo>
                  <a:pt x="12088" y="14857"/>
                </a:lnTo>
                <a:lnTo>
                  <a:pt x="12189" y="15182"/>
                </a:lnTo>
                <a:lnTo>
                  <a:pt x="12257" y="15479"/>
                </a:lnTo>
                <a:lnTo>
                  <a:pt x="12280" y="15804"/>
                </a:lnTo>
                <a:lnTo>
                  <a:pt x="12280" y="16129"/>
                </a:lnTo>
                <a:lnTo>
                  <a:pt x="12235" y="16454"/>
                </a:lnTo>
                <a:lnTo>
                  <a:pt x="12167" y="16779"/>
                </a:lnTo>
                <a:lnTo>
                  <a:pt x="12088" y="17062"/>
                </a:lnTo>
                <a:lnTo>
                  <a:pt x="11997" y="17302"/>
                </a:lnTo>
                <a:lnTo>
                  <a:pt x="11873" y="17514"/>
                </a:lnTo>
                <a:lnTo>
                  <a:pt x="11737" y="17684"/>
                </a:lnTo>
                <a:lnTo>
                  <a:pt x="11602" y="17811"/>
                </a:lnTo>
                <a:lnTo>
                  <a:pt x="11478" y="18009"/>
                </a:lnTo>
                <a:lnTo>
                  <a:pt x="11387" y="18193"/>
                </a:lnTo>
                <a:lnTo>
                  <a:pt x="11308" y="18419"/>
                </a:lnTo>
                <a:lnTo>
                  <a:pt x="11240" y="18631"/>
                </a:lnTo>
                <a:lnTo>
                  <a:pt x="11195" y="18872"/>
                </a:lnTo>
                <a:lnTo>
                  <a:pt x="11173" y="19126"/>
                </a:lnTo>
                <a:lnTo>
                  <a:pt x="11173" y="19395"/>
                </a:lnTo>
                <a:lnTo>
                  <a:pt x="11218" y="19635"/>
                </a:lnTo>
                <a:lnTo>
                  <a:pt x="11286" y="19875"/>
                </a:lnTo>
                <a:lnTo>
                  <a:pt x="11365" y="20130"/>
                </a:lnTo>
                <a:lnTo>
                  <a:pt x="11500" y="20370"/>
                </a:lnTo>
                <a:lnTo>
                  <a:pt x="11670" y="20582"/>
                </a:lnTo>
                <a:lnTo>
                  <a:pt x="11873" y="20780"/>
                </a:lnTo>
                <a:lnTo>
                  <a:pt x="12110" y="20964"/>
                </a:lnTo>
                <a:lnTo>
                  <a:pt x="12393" y="21133"/>
                </a:lnTo>
                <a:lnTo>
                  <a:pt x="12517" y="21162"/>
                </a:lnTo>
                <a:lnTo>
                  <a:pt x="12845" y="21246"/>
                </a:lnTo>
                <a:lnTo>
                  <a:pt x="13319" y="21345"/>
                </a:lnTo>
                <a:lnTo>
                  <a:pt x="13952" y="21458"/>
                </a:lnTo>
                <a:lnTo>
                  <a:pt x="14302" y="21515"/>
                </a:lnTo>
                <a:lnTo>
                  <a:pt x="14641" y="21543"/>
                </a:lnTo>
                <a:lnTo>
                  <a:pt x="15014" y="21572"/>
                </a:lnTo>
                <a:lnTo>
                  <a:pt x="15398" y="21572"/>
                </a:lnTo>
                <a:lnTo>
                  <a:pt x="15771" y="21572"/>
                </a:lnTo>
                <a:lnTo>
                  <a:pt x="16166" y="21543"/>
                </a:lnTo>
                <a:lnTo>
                  <a:pt x="16505" y="21458"/>
                </a:lnTo>
                <a:lnTo>
                  <a:pt x="16878" y="21374"/>
                </a:lnTo>
                <a:lnTo>
                  <a:pt x="16810" y="21162"/>
                </a:lnTo>
                <a:lnTo>
                  <a:pt x="16765" y="20907"/>
                </a:lnTo>
                <a:lnTo>
                  <a:pt x="16731" y="20639"/>
                </a:lnTo>
                <a:lnTo>
                  <a:pt x="16708" y="20342"/>
                </a:lnTo>
                <a:lnTo>
                  <a:pt x="16686" y="19691"/>
                </a:lnTo>
                <a:lnTo>
                  <a:pt x="16686" y="18985"/>
                </a:lnTo>
                <a:lnTo>
                  <a:pt x="16708" y="18278"/>
                </a:lnTo>
                <a:lnTo>
                  <a:pt x="16742" y="17571"/>
                </a:lnTo>
                <a:lnTo>
                  <a:pt x="16810" y="16921"/>
                </a:lnTo>
                <a:lnTo>
                  <a:pt x="16878" y="16355"/>
                </a:lnTo>
                <a:lnTo>
                  <a:pt x="16923" y="16101"/>
                </a:lnTo>
                <a:lnTo>
                  <a:pt x="16991" y="15917"/>
                </a:lnTo>
                <a:lnTo>
                  <a:pt x="17070" y="15762"/>
                </a:lnTo>
                <a:lnTo>
                  <a:pt x="17183" y="15620"/>
                </a:lnTo>
                <a:lnTo>
                  <a:pt x="17307" y="15535"/>
                </a:lnTo>
                <a:lnTo>
                  <a:pt x="17442" y="15479"/>
                </a:lnTo>
                <a:lnTo>
                  <a:pt x="17589" y="15422"/>
                </a:lnTo>
                <a:lnTo>
                  <a:pt x="17747" y="15422"/>
                </a:lnTo>
                <a:lnTo>
                  <a:pt x="17894" y="15451"/>
                </a:lnTo>
                <a:lnTo>
                  <a:pt x="18053" y="15507"/>
                </a:lnTo>
                <a:lnTo>
                  <a:pt x="18222" y="15592"/>
                </a:lnTo>
                <a:lnTo>
                  <a:pt x="18369" y="15705"/>
                </a:lnTo>
                <a:lnTo>
                  <a:pt x="18550" y="15804"/>
                </a:lnTo>
                <a:lnTo>
                  <a:pt x="18696" y="15945"/>
                </a:lnTo>
                <a:lnTo>
                  <a:pt x="18855" y="16101"/>
                </a:lnTo>
                <a:lnTo>
                  <a:pt x="18979" y="16299"/>
                </a:lnTo>
                <a:lnTo>
                  <a:pt x="19114" y="16454"/>
                </a:lnTo>
                <a:lnTo>
                  <a:pt x="19284" y="16596"/>
                </a:lnTo>
                <a:lnTo>
                  <a:pt x="19453" y="16709"/>
                </a:lnTo>
                <a:lnTo>
                  <a:pt x="19657" y="16779"/>
                </a:lnTo>
                <a:lnTo>
                  <a:pt x="19849" y="16808"/>
                </a:lnTo>
                <a:lnTo>
                  <a:pt x="20041" y="16836"/>
                </a:lnTo>
                <a:lnTo>
                  <a:pt x="20255" y="16808"/>
                </a:lnTo>
                <a:lnTo>
                  <a:pt x="20459" y="16765"/>
                </a:lnTo>
                <a:lnTo>
                  <a:pt x="20651" y="16680"/>
                </a:lnTo>
                <a:lnTo>
                  <a:pt x="20843" y="16539"/>
                </a:lnTo>
                <a:lnTo>
                  <a:pt x="21024" y="16384"/>
                </a:lnTo>
                <a:lnTo>
                  <a:pt x="21171" y="16186"/>
                </a:lnTo>
                <a:lnTo>
                  <a:pt x="21329" y="15974"/>
                </a:lnTo>
                <a:lnTo>
                  <a:pt x="21430" y="15705"/>
                </a:lnTo>
                <a:lnTo>
                  <a:pt x="21521" y="15408"/>
                </a:lnTo>
                <a:lnTo>
                  <a:pt x="21589" y="15055"/>
                </a:lnTo>
                <a:lnTo>
                  <a:pt x="21589" y="14857"/>
                </a:lnTo>
                <a:lnTo>
                  <a:pt x="21589" y="14701"/>
                </a:lnTo>
                <a:lnTo>
                  <a:pt x="21589" y="14503"/>
                </a:lnTo>
                <a:lnTo>
                  <a:pt x="21566" y="14348"/>
                </a:lnTo>
                <a:lnTo>
                  <a:pt x="21521" y="14178"/>
                </a:lnTo>
                <a:lnTo>
                  <a:pt x="21476" y="14023"/>
                </a:lnTo>
                <a:lnTo>
                  <a:pt x="21408" y="13881"/>
                </a:lnTo>
                <a:lnTo>
                  <a:pt x="21340" y="13740"/>
                </a:lnTo>
                <a:lnTo>
                  <a:pt x="21193" y="13472"/>
                </a:lnTo>
                <a:lnTo>
                  <a:pt x="21024" y="13259"/>
                </a:lnTo>
                <a:lnTo>
                  <a:pt x="20798" y="13062"/>
                </a:lnTo>
                <a:lnTo>
                  <a:pt x="20583" y="12934"/>
                </a:lnTo>
                <a:lnTo>
                  <a:pt x="20346" y="12793"/>
                </a:lnTo>
                <a:lnTo>
                  <a:pt x="20109" y="12736"/>
                </a:lnTo>
                <a:lnTo>
                  <a:pt x="19871" y="12680"/>
                </a:lnTo>
                <a:lnTo>
                  <a:pt x="19634" y="12708"/>
                </a:lnTo>
                <a:lnTo>
                  <a:pt x="19419" y="12765"/>
                </a:lnTo>
                <a:lnTo>
                  <a:pt x="19216" y="12878"/>
                </a:lnTo>
                <a:lnTo>
                  <a:pt x="19137" y="12934"/>
                </a:lnTo>
                <a:lnTo>
                  <a:pt x="19047" y="13019"/>
                </a:lnTo>
                <a:lnTo>
                  <a:pt x="18979" y="13118"/>
                </a:lnTo>
                <a:lnTo>
                  <a:pt x="18900" y="13231"/>
                </a:lnTo>
                <a:lnTo>
                  <a:pt x="18764" y="13443"/>
                </a:lnTo>
                <a:lnTo>
                  <a:pt x="18617" y="13613"/>
                </a:lnTo>
                <a:lnTo>
                  <a:pt x="18459" y="13712"/>
                </a:lnTo>
                <a:lnTo>
                  <a:pt x="18290" y="13797"/>
                </a:lnTo>
                <a:lnTo>
                  <a:pt x="18132" y="13825"/>
                </a:lnTo>
                <a:lnTo>
                  <a:pt x="17962" y="13853"/>
                </a:lnTo>
                <a:lnTo>
                  <a:pt x="17793" y="13825"/>
                </a:lnTo>
                <a:lnTo>
                  <a:pt x="17635" y="13768"/>
                </a:lnTo>
                <a:lnTo>
                  <a:pt x="17488" y="13698"/>
                </a:lnTo>
                <a:lnTo>
                  <a:pt x="17330" y="13613"/>
                </a:lnTo>
                <a:lnTo>
                  <a:pt x="17205" y="13500"/>
                </a:lnTo>
                <a:lnTo>
                  <a:pt x="17092" y="13358"/>
                </a:lnTo>
                <a:lnTo>
                  <a:pt x="17013" y="13231"/>
                </a:lnTo>
                <a:lnTo>
                  <a:pt x="16923" y="13090"/>
                </a:lnTo>
                <a:lnTo>
                  <a:pt x="16878" y="12963"/>
                </a:lnTo>
                <a:lnTo>
                  <a:pt x="16878" y="12821"/>
                </a:lnTo>
                <a:lnTo>
                  <a:pt x="16878" y="12355"/>
                </a:lnTo>
                <a:lnTo>
                  <a:pt x="16878" y="11634"/>
                </a:lnTo>
                <a:lnTo>
                  <a:pt x="16878" y="10673"/>
                </a:lnTo>
                <a:lnTo>
                  <a:pt x="16878" y="9612"/>
                </a:lnTo>
                <a:lnTo>
                  <a:pt x="16878" y="8538"/>
                </a:lnTo>
                <a:lnTo>
                  <a:pt x="16878" y="7450"/>
                </a:lnTo>
                <a:lnTo>
                  <a:pt x="16878" y="6474"/>
                </a:lnTo>
                <a:lnTo>
                  <a:pt x="16878" y="5711"/>
                </a:lnTo>
                <a:lnTo>
                  <a:pt x="16663" y="5866"/>
                </a:lnTo>
                <a:lnTo>
                  <a:pt x="16403" y="6008"/>
                </a:lnTo>
                <a:lnTo>
                  <a:pt x="16143" y="6149"/>
                </a:lnTo>
                <a:lnTo>
                  <a:pt x="15838" y="6220"/>
                </a:lnTo>
                <a:lnTo>
                  <a:pt x="15533" y="6276"/>
                </a:lnTo>
                <a:lnTo>
                  <a:pt x="15206" y="6304"/>
                </a:lnTo>
                <a:lnTo>
                  <a:pt x="14855" y="6333"/>
                </a:lnTo>
                <a:lnTo>
                  <a:pt x="14539" y="6333"/>
                </a:lnTo>
                <a:lnTo>
                  <a:pt x="14189" y="6304"/>
                </a:lnTo>
                <a:lnTo>
                  <a:pt x="13839" y="6248"/>
                </a:lnTo>
                <a:lnTo>
                  <a:pt x="13511" y="6191"/>
                </a:lnTo>
                <a:lnTo>
                  <a:pt x="13195" y="6121"/>
                </a:lnTo>
                <a:lnTo>
                  <a:pt x="12890" y="6036"/>
                </a:lnTo>
                <a:lnTo>
                  <a:pt x="12607" y="5923"/>
                </a:lnTo>
                <a:lnTo>
                  <a:pt x="12347" y="5810"/>
                </a:lnTo>
                <a:lnTo>
                  <a:pt x="12110" y="5711"/>
                </a:lnTo>
                <a:lnTo>
                  <a:pt x="11930" y="5598"/>
                </a:lnTo>
                <a:lnTo>
                  <a:pt x="11783" y="5485"/>
                </a:lnTo>
                <a:lnTo>
                  <a:pt x="11647" y="5386"/>
                </a:lnTo>
                <a:lnTo>
                  <a:pt x="11545" y="5273"/>
                </a:lnTo>
                <a:lnTo>
                  <a:pt x="11455" y="5159"/>
                </a:lnTo>
                <a:lnTo>
                  <a:pt x="11387" y="5061"/>
                </a:lnTo>
                <a:lnTo>
                  <a:pt x="11365" y="4919"/>
                </a:lnTo>
                <a:lnTo>
                  <a:pt x="11342" y="4806"/>
                </a:lnTo>
                <a:lnTo>
                  <a:pt x="11342" y="4679"/>
                </a:lnTo>
                <a:lnTo>
                  <a:pt x="11365" y="4537"/>
                </a:lnTo>
                <a:lnTo>
                  <a:pt x="11432" y="4382"/>
                </a:lnTo>
                <a:lnTo>
                  <a:pt x="11500" y="4212"/>
                </a:lnTo>
                <a:lnTo>
                  <a:pt x="11692" y="3859"/>
                </a:lnTo>
                <a:lnTo>
                  <a:pt x="11975" y="3477"/>
                </a:lnTo>
                <a:lnTo>
                  <a:pt x="12133" y="3237"/>
                </a:lnTo>
                <a:lnTo>
                  <a:pt x="12235" y="2997"/>
                </a:lnTo>
                <a:lnTo>
                  <a:pt x="12325" y="2728"/>
                </a:lnTo>
                <a:lnTo>
                  <a:pt x="12393" y="2417"/>
                </a:lnTo>
                <a:lnTo>
                  <a:pt x="12427" y="2148"/>
                </a:lnTo>
                <a:lnTo>
                  <a:pt x="12427" y="1852"/>
                </a:lnTo>
                <a:lnTo>
                  <a:pt x="12393" y="1555"/>
                </a:lnTo>
                <a:lnTo>
                  <a:pt x="12325" y="1286"/>
                </a:lnTo>
                <a:lnTo>
                  <a:pt x="12235" y="1018"/>
                </a:lnTo>
                <a:lnTo>
                  <a:pt x="12088" y="763"/>
                </a:lnTo>
                <a:lnTo>
                  <a:pt x="11997" y="664"/>
                </a:lnTo>
                <a:lnTo>
                  <a:pt x="11907" y="551"/>
                </a:lnTo>
                <a:lnTo>
                  <a:pt x="11805" y="438"/>
                </a:lnTo>
                <a:lnTo>
                  <a:pt x="11692" y="353"/>
                </a:lnTo>
                <a:lnTo>
                  <a:pt x="11568" y="282"/>
                </a:lnTo>
                <a:lnTo>
                  <a:pt x="11432" y="198"/>
                </a:lnTo>
                <a:lnTo>
                  <a:pt x="11286" y="141"/>
                </a:lnTo>
                <a:lnTo>
                  <a:pt x="11127" y="85"/>
                </a:lnTo>
                <a:lnTo>
                  <a:pt x="10958" y="28"/>
                </a:lnTo>
                <a:lnTo>
                  <a:pt x="10789" y="0"/>
                </a:lnTo>
                <a:lnTo>
                  <a:pt x="10608" y="0"/>
                </a:lnTo>
                <a:lnTo>
                  <a:pt x="10393" y="0"/>
                </a:lnTo>
                <a:lnTo>
                  <a:pt x="10246" y="0"/>
                </a:lnTo>
                <a:lnTo>
                  <a:pt x="10065" y="28"/>
                </a:lnTo>
                <a:lnTo>
                  <a:pt x="9941" y="56"/>
                </a:lnTo>
                <a:lnTo>
                  <a:pt x="9783" y="113"/>
                </a:lnTo>
                <a:lnTo>
                  <a:pt x="9681" y="198"/>
                </a:lnTo>
                <a:lnTo>
                  <a:pt x="9546" y="254"/>
                </a:lnTo>
                <a:lnTo>
                  <a:pt x="9444" y="353"/>
                </a:lnTo>
                <a:lnTo>
                  <a:pt x="9354" y="438"/>
                </a:lnTo>
                <a:lnTo>
                  <a:pt x="9263" y="551"/>
                </a:lnTo>
                <a:lnTo>
                  <a:pt x="9173" y="664"/>
                </a:lnTo>
                <a:lnTo>
                  <a:pt x="9117" y="763"/>
                </a:lnTo>
                <a:lnTo>
                  <a:pt x="9049" y="904"/>
                </a:lnTo>
                <a:lnTo>
                  <a:pt x="8958" y="1173"/>
                </a:lnTo>
                <a:lnTo>
                  <a:pt x="8902" y="1470"/>
                </a:lnTo>
                <a:lnTo>
                  <a:pt x="8879" y="1767"/>
                </a:lnTo>
                <a:lnTo>
                  <a:pt x="8879" y="2092"/>
                </a:lnTo>
                <a:lnTo>
                  <a:pt x="8902" y="2417"/>
                </a:lnTo>
                <a:lnTo>
                  <a:pt x="8958" y="2728"/>
                </a:lnTo>
                <a:lnTo>
                  <a:pt x="9049" y="3053"/>
                </a:lnTo>
                <a:lnTo>
                  <a:pt x="9162" y="3350"/>
                </a:lnTo>
                <a:lnTo>
                  <a:pt x="9286" y="3619"/>
                </a:lnTo>
                <a:lnTo>
                  <a:pt x="9455" y="3859"/>
                </a:lnTo>
                <a:lnTo>
                  <a:pt x="9568" y="4057"/>
                </a:lnTo>
                <a:lnTo>
                  <a:pt x="9659" y="4241"/>
                </a:lnTo>
                <a:lnTo>
                  <a:pt x="9715" y="4439"/>
                </a:lnTo>
                <a:lnTo>
                  <a:pt x="9760" y="4622"/>
                </a:lnTo>
                <a:lnTo>
                  <a:pt x="9760" y="4806"/>
                </a:lnTo>
                <a:lnTo>
                  <a:pt x="9738" y="5004"/>
                </a:lnTo>
                <a:lnTo>
                  <a:pt x="9704" y="5188"/>
                </a:lnTo>
                <a:lnTo>
                  <a:pt x="9614" y="5357"/>
                </a:lnTo>
                <a:lnTo>
                  <a:pt x="9523" y="5485"/>
                </a:lnTo>
                <a:lnTo>
                  <a:pt x="9399" y="5598"/>
                </a:lnTo>
                <a:lnTo>
                  <a:pt x="9218" y="5682"/>
                </a:lnTo>
                <a:lnTo>
                  <a:pt x="9049" y="5739"/>
                </a:lnTo>
                <a:lnTo>
                  <a:pt x="8834" y="5739"/>
                </a:lnTo>
                <a:lnTo>
                  <a:pt x="8574" y="5711"/>
                </a:lnTo>
                <a:lnTo>
                  <a:pt x="8314" y="5626"/>
                </a:lnTo>
                <a:lnTo>
                  <a:pt x="8009" y="5485"/>
                </a:lnTo>
                <a:lnTo>
                  <a:pt x="7829" y="5414"/>
                </a:lnTo>
                <a:lnTo>
                  <a:pt x="7637" y="5357"/>
                </a:lnTo>
                <a:lnTo>
                  <a:pt x="7422" y="5301"/>
                </a:lnTo>
                <a:lnTo>
                  <a:pt x="7230" y="5273"/>
                </a:lnTo>
                <a:lnTo>
                  <a:pt x="6744" y="5273"/>
                </a:lnTo>
                <a:lnTo>
                  <a:pt x="6270" y="5301"/>
                </a:lnTo>
                <a:lnTo>
                  <a:pt x="5773" y="5357"/>
                </a:lnTo>
                <a:lnTo>
                  <a:pt x="5253" y="5470"/>
                </a:lnTo>
                <a:lnTo>
                  <a:pt x="4733" y="5569"/>
                </a:lnTo>
                <a:lnTo>
                  <a:pt x="4236" y="5711"/>
                </a:lnTo>
                <a:lnTo>
                  <a:pt x="4191" y="5866"/>
                </a:lnTo>
                <a:lnTo>
                  <a:pt x="4191" y="6163"/>
                </a:lnTo>
                <a:lnTo>
                  <a:pt x="4191" y="6517"/>
                </a:lnTo>
                <a:lnTo>
                  <a:pt x="4214" y="6926"/>
                </a:lnTo>
                <a:lnTo>
                  <a:pt x="4304" y="7902"/>
                </a:lnTo>
                <a:lnTo>
                  <a:pt x="4383" y="8990"/>
                </a:lnTo>
                <a:lnTo>
                  <a:pt x="4428" y="9542"/>
                </a:lnTo>
                <a:lnTo>
                  <a:pt x="4451" y="10079"/>
                </a:lnTo>
                <a:lnTo>
                  <a:pt x="4473" y="10602"/>
                </a:lnTo>
                <a:lnTo>
                  <a:pt x="4496" y="11054"/>
                </a:lnTo>
                <a:lnTo>
                  <a:pt x="4473" y="11492"/>
                </a:lnTo>
                <a:lnTo>
                  <a:pt x="4428" y="11846"/>
                </a:lnTo>
                <a:lnTo>
                  <a:pt x="4383" y="12001"/>
                </a:lnTo>
                <a:lnTo>
                  <a:pt x="4338" y="12143"/>
                </a:lnTo>
                <a:lnTo>
                  <a:pt x="4304" y="12256"/>
                </a:lnTo>
                <a:lnTo>
                  <a:pt x="4236" y="12326"/>
                </a:lnTo>
                <a:close/>
              </a:path>
            </a:pathLst>
          </a:custGeom>
          <a:solidFill>
            <a:srgbClr val="7030A0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534275" y="2655886"/>
            <a:ext cx="563561" cy="835024"/>
          </a:xfrm>
          <a:custGeom>
            <a:avLst/>
            <a:gdLst/>
            <a:ahLst/>
            <a:cxnLst/>
            <a:rect l="0" t="0" r="0" b="0"/>
            <a:pathLst>
              <a:path w="21505" h="21655" extrusionOk="0">
                <a:moveTo>
                  <a:pt x="3700" y="10579"/>
                </a:moveTo>
                <a:lnTo>
                  <a:pt x="3814" y="10502"/>
                </a:lnTo>
                <a:lnTo>
                  <a:pt x="3965" y="10414"/>
                </a:lnTo>
                <a:lnTo>
                  <a:pt x="4097" y="10348"/>
                </a:lnTo>
                <a:lnTo>
                  <a:pt x="4248" y="10304"/>
                </a:lnTo>
                <a:lnTo>
                  <a:pt x="4569" y="10226"/>
                </a:lnTo>
                <a:lnTo>
                  <a:pt x="4928" y="10182"/>
                </a:lnTo>
                <a:lnTo>
                  <a:pt x="5343" y="10160"/>
                </a:lnTo>
                <a:lnTo>
                  <a:pt x="5740" y="10182"/>
                </a:lnTo>
                <a:lnTo>
                  <a:pt x="6136" y="10249"/>
                </a:lnTo>
                <a:lnTo>
                  <a:pt x="6533" y="10326"/>
                </a:lnTo>
                <a:lnTo>
                  <a:pt x="6891" y="10458"/>
                </a:lnTo>
                <a:lnTo>
                  <a:pt x="7250" y="10601"/>
                </a:lnTo>
                <a:lnTo>
                  <a:pt x="7552" y="10777"/>
                </a:lnTo>
                <a:lnTo>
                  <a:pt x="7798" y="10987"/>
                </a:lnTo>
                <a:lnTo>
                  <a:pt x="7911" y="11086"/>
                </a:lnTo>
                <a:lnTo>
                  <a:pt x="8024" y="11196"/>
                </a:lnTo>
                <a:lnTo>
                  <a:pt x="8081" y="11329"/>
                </a:lnTo>
                <a:lnTo>
                  <a:pt x="8156" y="11450"/>
                </a:lnTo>
                <a:lnTo>
                  <a:pt x="8194" y="11582"/>
                </a:lnTo>
                <a:lnTo>
                  <a:pt x="8194" y="11703"/>
                </a:lnTo>
                <a:lnTo>
                  <a:pt x="8194" y="11857"/>
                </a:lnTo>
                <a:lnTo>
                  <a:pt x="8194" y="12001"/>
                </a:lnTo>
                <a:lnTo>
                  <a:pt x="8081" y="12254"/>
                </a:lnTo>
                <a:lnTo>
                  <a:pt x="7949" y="12508"/>
                </a:lnTo>
                <a:lnTo>
                  <a:pt x="7760" y="12695"/>
                </a:lnTo>
                <a:lnTo>
                  <a:pt x="7514" y="12893"/>
                </a:lnTo>
                <a:lnTo>
                  <a:pt x="7250" y="13037"/>
                </a:lnTo>
                <a:lnTo>
                  <a:pt x="6967" y="13169"/>
                </a:lnTo>
                <a:lnTo>
                  <a:pt x="6646" y="13246"/>
                </a:lnTo>
                <a:lnTo>
                  <a:pt x="6306" y="13334"/>
                </a:lnTo>
                <a:lnTo>
                  <a:pt x="5985" y="13378"/>
                </a:lnTo>
                <a:lnTo>
                  <a:pt x="5626" y="13378"/>
                </a:lnTo>
                <a:lnTo>
                  <a:pt x="5305" y="13378"/>
                </a:lnTo>
                <a:lnTo>
                  <a:pt x="4966" y="13334"/>
                </a:lnTo>
                <a:lnTo>
                  <a:pt x="4645" y="13290"/>
                </a:lnTo>
                <a:lnTo>
                  <a:pt x="4361" y="13202"/>
                </a:lnTo>
                <a:lnTo>
                  <a:pt x="4059" y="13103"/>
                </a:lnTo>
                <a:lnTo>
                  <a:pt x="3852" y="12971"/>
                </a:lnTo>
                <a:lnTo>
                  <a:pt x="3625" y="12827"/>
                </a:lnTo>
                <a:lnTo>
                  <a:pt x="3380" y="12695"/>
                </a:lnTo>
                <a:lnTo>
                  <a:pt x="3115" y="12596"/>
                </a:lnTo>
                <a:lnTo>
                  <a:pt x="2832" y="12508"/>
                </a:lnTo>
                <a:lnTo>
                  <a:pt x="2587" y="12420"/>
                </a:lnTo>
                <a:lnTo>
                  <a:pt x="2284" y="12364"/>
                </a:lnTo>
                <a:lnTo>
                  <a:pt x="2039" y="12320"/>
                </a:lnTo>
                <a:lnTo>
                  <a:pt x="1775" y="12298"/>
                </a:lnTo>
                <a:lnTo>
                  <a:pt x="1529" y="12298"/>
                </a:lnTo>
                <a:lnTo>
                  <a:pt x="1284" y="12320"/>
                </a:lnTo>
                <a:lnTo>
                  <a:pt x="1057" y="12386"/>
                </a:lnTo>
                <a:lnTo>
                  <a:pt x="849" y="12442"/>
                </a:lnTo>
                <a:lnTo>
                  <a:pt x="661" y="12552"/>
                </a:lnTo>
                <a:lnTo>
                  <a:pt x="510" y="12673"/>
                </a:lnTo>
                <a:lnTo>
                  <a:pt x="415" y="12827"/>
                </a:lnTo>
                <a:lnTo>
                  <a:pt x="340" y="13015"/>
                </a:lnTo>
                <a:lnTo>
                  <a:pt x="226" y="13466"/>
                </a:lnTo>
                <a:lnTo>
                  <a:pt x="113" y="13973"/>
                </a:lnTo>
                <a:lnTo>
                  <a:pt x="38" y="14524"/>
                </a:lnTo>
                <a:lnTo>
                  <a:pt x="0" y="15064"/>
                </a:lnTo>
                <a:lnTo>
                  <a:pt x="0" y="15615"/>
                </a:lnTo>
                <a:lnTo>
                  <a:pt x="38" y="16122"/>
                </a:lnTo>
                <a:lnTo>
                  <a:pt x="75" y="16365"/>
                </a:lnTo>
                <a:lnTo>
                  <a:pt x="151" y="16574"/>
                </a:lnTo>
                <a:lnTo>
                  <a:pt x="226" y="16762"/>
                </a:lnTo>
                <a:lnTo>
                  <a:pt x="340" y="16927"/>
                </a:lnTo>
                <a:lnTo>
                  <a:pt x="982" y="16872"/>
                </a:lnTo>
                <a:lnTo>
                  <a:pt x="1850" y="16784"/>
                </a:lnTo>
                <a:lnTo>
                  <a:pt x="2832" y="16740"/>
                </a:lnTo>
                <a:lnTo>
                  <a:pt x="3852" y="16695"/>
                </a:lnTo>
                <a:lnTo>
                  <a:pt x="4909" y="16673"/>
                </a:lnTo>
                <a:lnTo>
                  <a:pt x="5834" y="16673"/>
                </a:lnTo>
                <a:lnTo>
                  <a:pt x="6646" y="16695"/>
                </a:lnTo>
                <a:lnTo>
                  <a:pt x="7250" y="16740"/>
                </a:lnTo>
                <a:lnTo>
                  <a:pt x="7835" y="16828"/>
                </a:lnTo>
                <a:lnTo>
                  <a:pt x="8345" y="16905"/>
                </a:lnTo>
                <a:lnTo>
                  <a:pt x="8780" y="17015"/>
                </a:lnTo>
                <a:lnTo>
                  <a:pt x="9176" y="17147"/>
                </a:lnTo>
                <a:lnTo>
                  <a:pt x="9459" y="17269"/>
                </a:lnTo>
                <a:lnTo>
                  <a:pt x="9686" y="17401"/>
                </a:lnTo>
                <a:lnTo>
                  <a:pt x="9856" y="17544"/>
                </a:lnTo>
                <a:lnTo>
                  <a:pt x="10007" y="17676"/>
                </a:lnTo>
                <a:lnTo>
                  <a:pt x="10045" y="17820"/>
                </a:lnTo>
                <a:lnTo>
                  <a:pt x="10082" y="17963"/>
                </a:lnTo>
                <a:lnTo>
                  <a:pt x="10045" y="18117"/>
                </a:lnTo>
                <a:lnTo>
                  <a:pt x="9969" y="18260"/>
                </a:lnTo>
                <a:lnTo>
                  <a:pt x="9856" y="18415"/>
                </a:lnTo>
                <a:lnTo>
                  <a:pt x="9724" y="18558"/>
                </a:lnTo>
                <a:lnTo>
                  <a:pt x="9535" y="18690"/>
                </a:lnTo>
                <a:lnTo>
                  <a:pt x="9327" y="18811"/>
                </a:lnTo>
                <a:lnTo>
                  <a:pt x="9100" y="18988"/>
                </a:lnTo>
                <a:lnTo>
                  <a:pt x="8931" y="19175"/>
                </a:lnTo>
                <a:lnTo>
                  <a:pt x="8780" y="19384"/>
                </a:lnTo>
                <a:lnTo>
                  <a:pt x="8704" y="19616"/>
                </a:lnTo>
                <a:lnTo>
                  <a:pt x="8666" y="19847"/>
                </a:lnTo>
                <a:lnTo>
                  <a:pt x="8666" y="20101"/>
                </a:lnTo>
                <a:lnTo>
                  <a:pt x="8742" y="20343"/>
                </a:lnTo>
                <a:lnTo>
                  <a:pt x="8855" y="20575"/>
                </a:lnTo>
                <a:lnTo>
                  <a:pt x="9025" y="20806"/>
                </a:lnTo>
                <a:lnTo>
                  <a:pt x="9252" y="21015"/>
                </a:lnTo>
                <a:lnTo>
                  <a:pt x="9497" y="21181"/>
                </a:lnTo>
                <a:lnTo>
                  <a:pt x="9837" y="21357"/>
                </a:lnTo>
                <a:lnTo>
                  <a:pt x="10007" y="21434"/>
                </a:lnTo>
                <a:lnTo>
                  <a:pt x="10233" y="21500"/>
                </a:lnTo>
                <a:lnTo>
                  <a:pt x="10403" y="21544"/>
                </a:lnTo>
                <a:lnTo>
                  <a:pt x="10630" y="21589"/>
                </a:lnTo>
                <a:lnTo>
                  <a:pt x="10875" y="21633"/>
                </a:lnTo>
                <a:lnTo>
                  <a:pt x="11102" y="21655"/>
                </a:lnTo>
                <a:lnTo>
                  <a:pt x="11385" y="21655"/>
                </a:lnTo>
                <a:lnTo>
                  <a:pt x="11649" y="21655"/>
                </a:lnTo>
                <a:lnTo>
                  <a:pt x="12140" y="21633"/>
                </a:lnTo>
                <a:lnTo>
                  <a:pt x="12650" y="21566"/>
                </a:lnTo>
                <a:lnTo>
                  <a:pt x="13084" y="21456"/>
                </a:lnTo>
                <a:lnTo>
                  <a:pt x="13443" y="21335"/>
                </a:lnTo>
                <a:lnTo>
                  <a:pt x="13783" y="21181"/>
                </a:lnTo>
                <a:lnTo>
                  <a:pt x="14066" y="21015"/>
                </a:lnTo>
                <a:lnTo>
                  <a:pt x="14331" y="20828"/>
                </a:lnTo>
                <a:lnTo>
                  <a:pt x="14463" y="20630"/>
                </a:lnTo>
                <a:lnTo>
                  <a:pt x="14614" y="20420"/>
                </a:lnTo>
                <a:lnTo>
                  <a:pt x="14652" y="20189"/>
                </a:lnTo>
                <a:lnTo>
                  <a:pt x="14689" y="19980"/>
                </a:lnTo>
                <a:lnTo>
                  <a:pt x="14614" y="19748"/>
                </a:lnTo>
                <a:lnTo>
                  <a:pt x="14500" y="19539"/>
                </a:lnTo>
                <a:lnTo>
                  <a:pt x="14331" y="19296"/>
                </a:lnTo>
                <a:lnTo>
                  <a:pt x="14104" y="19087"/>
                </a:lnTo>
                <a:lnTo>
                  <a:pt x="13821" y="18900"/>
                </a:lnTo>
                <a:lnTo>
                  <a:pt x="13556" y="18734"/>
                </a:lnTo>
                <a:lnTo>
                  <a:pt x="13349" y="18536"/>
                </a:lnTo>
                <a:lnTo>
                  <a:pt x="13198" y="18326"/>
                </a:lnTo>
                <a:lnTo>
                  <a:pt x="13084" y="18139"/>
                </a:lnTo>
                <a:lnTo>
                  <a:pt x="13009" y="17930"/>
                </a:lnTo>
                <a:lnTo>
                  <a:pt x="13009" y="17709"/>
                </a:lnTo>
                <a:lnTo>
                  <a:pt x="13009" y="17522"/>
                </a:lnTo>
                <a:lnTo>
                  <a:pt x="13084" y="17335"/>
                </a:lnTo>
                <a:lnTo>
                  <a:pt x="13160" y="17147"/>
                </a:lnTo>
                <a:lnTo>
                  <a:pt x="13273" y="16971"/>
                </a:lnTo>
                <a:lnTo>
                  <a:pt x="13424" y="16828"/>
                </a:lnTo>
                <a:lnTo>
                  <a:pt x="13594" y="16695"/>
                </a:lnTo>
                <a:lnTo>
                  <a:pt x="13783" y="16596"/>
                </a:lnTo>
                <a:lnTo>
                  <a:pt x="13991" y="16508"/>
                </a:lnTo>
                <a:lnTo>
                  <a:pt x="14217" y="16442"/>
                </a:lnTo>
                <a:lnTo>
                  <a:pt x="14425" y="16420"/>
                </a:lnTo>
                <a:lnTo>
                  <a:pt x="14784" y="16442"/>
                </a:lnTo>
                <a:lnTo>
                  <a:pt x="15293" y="16486"/>
                </a:lnTo>
                <a:lnTo>
                  <a:pt x="15992" y="16530"/>
                </a:lnTo>
                <a:lnTo>
                  <a:pt x="16785" y="16596"/>
                </a:lnTo>
                <a:lnTo>
                  <a:pt x="17691" y="16640"/>
                </a:lnTo>
                <a:lnTo>
                  <a:pt x="18673" y="16673"/>
                </a:lnTo>
                <a:lnTo>
                  <a:pt x="19731" y="16717"/>
                </a:lnTo>
                <a:lnTo>
                  <a:pt x="20807" y="16740"/>
                </a:lnTo>
                <a:lnTo>
                  <a:pt x="20996" y="16486"/>
                </a:lnTo>
                <a:lnTo>
                  <a:pt x="21128" y="16211"/>
                </a:lnTo>
                <a:lnTo>
                  <a:pt x="21279" y="15935"/>
                </a:lnTo>
                <a:lnTo>
                  <a:pt x="21354" y="15637"/>
                </a:lnTo>
                <a:lnTo>
                  <a:pt x="21430" y="15340"/>
                </a:lnTo>
                <a:lnTo>
                  <a:pt x="21505" y="15031"/>
                </a:lnTo>
                <a:lnTo>
                  <a:pt x="21505" y="14734"/>
                </a:lnTo>
                <a:lnTo>
                  <a:pt x="21505" y="14436"/>
                </a:lnTo>
                <a:lnTo>
                  <a:pt x="21505" y="14139"/>
                </a:lnTo>
                <a:lnTo>
                  <a:pt x="21468" y="13841"/>
                </a:lnTo>
                <a:lnTo>
                  <a:pt x="21392" y="13566"/>
                </a:lnTo>
                <a:lnTo>
                  <a:pt x="21317" y="13290"/>
                </a:lnTo>
                <a:lnTo>
                  <a:pt x="21241" y="13037"/>
                </a:lnTo>
                <a:lnTo>
                  <a:pt x="21128" y="12805"/>
                </a:lnTo>
                <a:lnTo>
                  <a:pt x="21033" y="12596"/>
                </a:lnTo>
                <a:lnTo>
                  <a:pt x="20920" y="12420"/>
                </a:lnTo>
                <a:lnTo>
                  <a:pt x="20807" y="12254"/>
                </a:lnTo>
                <a:lnTo>
                  <a:pt x="20656" y="12133"/>
                </a:lnTo>
                <a:lnTo>
                  <a:pt x="20524" y="12023"/>
                </a:lnTo>
                <a:lnTo>
                  <a:pt x="20373" y="11935"/>
                </a:lnTo>
                <a:lnTo>
                  <a:pt x="20184" y="11880"/>
                </a:lnTo>
                <a:lnTo>
                  <a:pt x="20052" y="11835"/>
                </a:lnTo>
                <a:lnTo>
                  <a:pt x="19863" y="11813"/>
                </a:lnTo>
                <a:lnTo>
                  <a:pt x="19693" y="11791"/>
                </a:lnTo>
                <a:lnTo>
                  <a:pt x="19277" y="11813"/>
                </a:lnTo>
                <a:lnTo>
                  <a:pt x="18843" y="11880"/>
                </a:lnTo>
                <a:lnTo>
                  <a:pt x="18390" y="11957"/>
                </a:lnTo>
                <a:lnTo>
                  <a:pt x="17880" y="12067"/>
                </a:lnTo>
                <a:lnTo>
                  <a:pt x="17540" y="12133"/>
                </a:lnTo>
                <a:lnTo>
                  <a:pt x="17219" y="12188"/>
                </a:lnTo>
                <a:lnTo>
                  <a:pt x="16936" y="12210"/>
                </a:lnTo>
                <a:lnTo>
                  <a:pt x="16634" y="12232"/>
                </a:lnTo>
                <a:lnTo>
                  <a:pt x="16351" y="12232"/>
                </a:lnTo>
                <a:lnTo>
                  <a:pt x="16105" y="12232"/>
                </a:lnTo>
                <a:lnTo>
                  <a:pt x="15879" y="12210"/>
                </a:lnTo>
                <a:lnTo>
                  <a:pt x="15633" y="12188"/>
                </a:lnTo>
                <a:lnTo>
                  <a:pt x="15407" y="12144"/>
                </a:lnTo>
                <a:lnTo>
                  <a:pt x="15237" y="12111"/>
                </a:lnTo>
                <a:lnTo>
                  <a:pt x="15048" y="12045"/>
                </a:lnTo>
                <a:lnTo>
                  <a:pt x="14859" y="11979"/>
                </a:lnTo>
                <a:lnTo>
                  <a:pt x="14576" y="11835"/>
                </a:lnTo>
                <a:lnTo>
                  <a:pt x="14331" y="11659"/>
                </a:lnTo>
                <a:lnTo>
                  <a:pt x="14142" y="11472"/>
                </a:lnTo>
                <a:lnTo>
                  <a:pt x="13991" y="11284"/>
                </a:lnTo>
                <a:lnTo>
                  <a:pt x="13915" y="11075"/>
                </a:lnTo>
                <a:lnTo>
                  <a:pt x="13859" y="10877"/>
                </a:lnTo>
                <a:lnTo>
                  <a:pt x="13859" y="10689"/>
                </a:lnTo>
                <a:lnTo>
                  <a:pt x="13896" y="10502"/>
                </a:lnTo>
                <a:lnTo>
                  <a:pt x="13953" y="10348"/>
                </a:lnTo>
                <a:lnTo>
                  <a:pt x="14066" y="10204"/>
                </a:lnTo>
                <a:lnTo>
                  <a:pt x="14293" y="9995"/>
                </a:lnTo>
                <a:lnTo>
                  <a:pt x="14538" y="9819"/>
                </a:lnTo>
                <a:lnTo>
                  <a:pt x="14765" y="9675"/>
                </a:lnTo>
                <a:lnTo>
                  <a:pt x="15010" y="9543"/>
                </a:lnTo>
                <a:lnTo>
                  <a:pt x="15237" y="9466"/>
                </a:lnTo>
                <a:lnTo>
                  <a:pt x="15445" y="9400"/>
                </a:lnTo>
                <a:lnTo>
                  <a:pt x="15690" y="9334"/>
                </a:lnTo>
                <a:lnTo>
                  <a:pt x="15917" y="9312"/>
                </a:lnTo>
                <a:lnTo>
                  <a:pt x="16143" y="9290"/>
                </a:lnTo>
                <a:lnTo>
                  <a:pt x="16351" y="9312"/>
                </a:lnTo>
                <a:lnTo>
                  <a:pt x="16577" y="9334"/>
                </a:lnTo>
                <a:lnTo>
                  <a:pt x="16785" y="9356"/>
                </a:lnTo>
                <a:lnTo>
                  <a:pt x="17219" y="9466"/>
                </a:lnTo>
                <a:lnTo>
                  <a:pt x="17654" y="9587"/>
                </a:lnTo>
                <a:lnTo>
                  <a:pt x="18050" y="9720"/>
                </a:lnTo>
                <a:lnTo>
                  <a:pt x="18484" y="9863"/>
                </a:lnTo>
                <a:lnTo>
                  <a:pt x="18881" y="9995"/>
                </a:lnTo>
                <a:lnTo>
                  <a:pt x="19315" y="10072"/>
                </a:lnTo>
                <a:lnTo>
                  <a:pt x="19504" y="10116"/>
                </a:lnTo>
                <a:lnTo>
                  <a:pt x="19731" y="10138"/>
                </a:lnTo>
                <a:lnTo>
                  <a:pt x="19900" y="10138"/>
                </a:lnTo>
                <a:lnTo>
                  <a:pt x="20127" y="10116"/>
                </a:lnTo>
                <a:lnTo>
                  <a:pt x="20297" y="10094"/>
                </a:lnTo>
                <a:lnTo>
                  <a:pt x="20524" y="10050"/>
                </a:lnTo>
                <a:lnTo>
                  <a:pt x="20731" y="9973"/>
                </a:lnTo>
                <a:lnTo>
                  <a:pt x="20920" y="9885"/>
                </a:lnTo>
                <a:lnTo>
                  <a:pt x="21033" y="9819"/>
                </a:lnTo>
                <a:lnTo>
                  <a:pt x="21090" y="9742"/>
                </a:lnTo>
                <a:lnTo>
                  <a:pt x="21166" y="9631"/>
                </a:lnTo>
                <a:lnTo>
                  <a:pt x="21241" y="9510"/>
                </a:lnTo>
                <a:lnTo>
                  <a:pt x="21317" y="9235"/>
                </a:lnTo>
                <a:lnTo>
                  <a:pt x="21317" y="8893"/>
                </a:lnTo>
                <a:lnTo>
                  <a:pt x="21317" y="8529"/>
                </a:lnTo>
                <a:lnTo>
                  <a:pt x="21279" y="8133"/>
                </a:lnTo>
                <a:lnTo>
                  <a:pt x="21241" y="7703"/>
                </a:lnTo>
                <a:lnTo>
                  <a:pt x="21166" y="7284"/>
                </a:lnTo>
                <a:lnTo>
                  <a:pt x="21033" y="6435"/>
                </a:lnTo>
                <a:lnTo>
                  <a:pt x="20882" y="5675"/>
                </a:lnTo>
                <a:lnTo>
                  <a:pt x="20845" y="5355"/>
                </a:lnTo>
                <a:lnTo>
                  <a:pt x="20845" y="5080"/>
                </a:lnTo>
                <a:lnTo>
                  <a:pt x="20845" y="4849"/>
                </a:lnTo>
                <a:lnTo>
                  <a:pt x="20920" y="4705"/>
                </a:lnTo>
                <a:lnTo>
                  <a:pt x="20524" y="4849"/>
                </a:lnTo>
                <a:lnTo>
                  <a:pt x="20014" y="4981"/>
                </a:lnTo>
                <a:lnTo>
                  <a:pt x="19504" y="5058"/>
                </a:lnTo>
                <a:lnTo>
                  <a:pt x="18919" y="5146"/>
                </a:lnTo>
                <a:lnTo>
                  <a:pt x="18352" y="5190"/>
                </a:lnTo>
                <a:lnTo>
                  <a:pt x="17729" y="5234"/>
                </a:lnTo>
                <a:lnTo>
                  <a:pt x="17106" y="5256"/>
                </a:lnTo>
                <a:lnTo>
                  <a:pt x="16502" y="5256"/>
                </a:lnTo>
                <a:lnTo>
                  <a:pt x="15879" y="5234"/>
                </a:lnTo>
                <a:lnTo>
                  <a:pt x="15256" y="5190"/>
                </a:lnTo>
                <a:lnTo>
                  <a:pt x="14727" y="5146"/>
                </a:lnTo>
                <a:lnTo>
                  <a:pt x="14180" y="5080"/>
                </a:lnTo>
                <a:lnTo>
                  <a:pt x="13670" y="5003"/>
                </a:lnTo>
                <a:lnTo>
                  <a:pt x="13273" y="4915"/>
                </a:lnTo>
                <a:lnTo>
                  <a:pt x="12914" y="4804"/>
                </a:lnTo>
                <a:lnTo>
                  <a:pt x="12612" y="4705"/>
                </a:lnTo>
                <a:lnTo>
                  <a:pt x="12367" y="4595"/>
                </a:lnTo>
                <a:lnTo>
                  <a:pt x="12178" y="4485"/>
                </a:lnTo>
                <a:lnTo>
                  <a:pt x="12084" y="4386"/>
                </a:lnTo>
                <a:lnTo>
                  <a:pt x="11970" y="4275"/>
                </a:lnTo>
                <a:lnTo>
                  <a:pt x="11933" y="4176"/>
                </a:lnTo>
                <a:lnTo>
                  <a:pt x="11895" y="4066"/>
                </a:lnTo>
                <a:lnTo>
                  <a:pt x="11933" y="3956"/>
                </a:lnTo>
                <a:lnTo>
                  <a:pt x="12008" y="3857"/>
                </a:lnTo>
                <a:lnTo>
                  <a:pt x="12084" y="3724"/>
                </a:lnTo>
                <a:lnTo>
                  <a:pt x="12178" y="3603"/>
                </a:lnTo>
                <a:lnTo>
                  <a:pt x="12329" y="3471"/>
                </a:lnTo>
                <a:lnTo>
                  <a:pt x="12518" y="3350"/>
                </a:lnTo>
                <a:lnTo>
                  <a:pt x="12952" y="3074"/>
                </a:lnTo>
                <a:lnTo>
                  <a:pt x="13424" y="2755"/>
                </a:lnTo>
                <a:lnTo>
                  <a:pt x="13670" y="2567"/>
                </a:lnTo>
                <a:lnTo>
                  <a:pt x="13821" y="2369"/>
                </a:lnTo>
                <a:lnTo>
                  <a:pt x="13915" y="2160"/>
                </a:lnTo>
                <a:lnTo>
                  <a:pt x="13991" y="1950"/>
                </a:lnTo>
                <a:lnTo>
                  <a:pt x="13991" y="1719"/>
                </a:lnTo>
                <a:lnTo>
                  <a:pt x="13953" y="1487"/>
                </a:lnTo>
                <a:lnTo>
                  <a:pt x="13859" y="1256"/>
                </a:lnTo>
                <a:lnTo>
                  <a:pt x="13707" y="1046"/>
                </a:lnTo>
                <a:lnTo>
                  <a:pt x="13481" y="826"/>
                </a:lnTo>
                <a:lnTo>
                  <a:pt x="13273" y="617"/>
                </a:lnTo>
                <a:lnTo>
                  <a:pt x="12990" y="451"/>
                </a:lnTo>
                <a:lnTo>
                  <a:pt x="12650" y="297"/>
                </a:lnTo>
                <a:lnTo>
                  <a:pt x="12291" y="176"/>
                </a:lnTo>
                <a:lnTo>
                  <a:pt x="11895" y="66"/>
                </a:lnTo>
                <a:lnTo>
                  <a:pt x="11461" y="22"/>
                </a:lnTo>
                <a:lnTo>
                  <a:pt x="10989" y="0"/>
                </a:lnTo>
                <a:lnTo>
                  <a:pt x="10554" y="0"/>
                </a:lnTo>
                <a:lnTo>
                  <a:pt x="10120" y="66"/>
                </a:lnTo>
                <a:lnTo>
                  <a:pt x="9724" y="176"/>
                </a:lnTo>
                <a:lnTo>
                  <a:pt x="9327" y="275"/>
                </a:lnTo>
                <a:lnTo>
                  <a:pt x="8949" y="451"/>
                </a:lnTo>
                <a:lnTo>
                  <a:pt x="8628" y="617"/>
                </a:lnTo>
                <a:lnTo>
                  <a:pt x="8345" y="804"/>
                </a:lnTo>
                <a:lnTo>
                  <a:pt x="8119" y="1024"/>
                </a:lnTo>
                <a:lnTo>
                  <a:pt x="7949" y="1234"/>
                </a:lnTo>
                <a:lnTo>
                  <a:pt x="7798" y="1465"/>
                </a:lnTo>
                <a:lnTo>
                  <a:pt x="7722" y="1697"/>
                </a:lnTo>
                <a:lnTo>
                  <a:pt x="7684" y="1950"/>
                </a:lnTo>
                <a:lnTo>
                  <a:pt x="7722" y="2182"/>
                </a:lnTo>
                <a:lnTo>
                  <a:pt x="7835" y="2391"/>
                </a:lnTo>
                <a:lnTo>
                  <a:pt x="7949" y="2523"/>
                </a:lnTo>
                <a:lnTo>
                  <a:pt x="8062" y="2633"/>
                </a:lnTo>
                <a:lnTo>
                  <a:pt x="8156" y="2733"/>
                </a:lnTo>
                <a:lnTo>
                  <a:pt x="8307" y="2821"/>
                </a:lnTo>
                <a:lnTo>
                  <a:pt x="8591" y="3008"/>
                </a:lnTo>
                <a:lnTo>
                  <a:pt x="8855" y="3195"/>
                </a:lnTo>
                <a:lnTo>
                  <a:pt x="9025" y="3394"/>
                </a:lnTo>
                <a:lnTo>
                  <a:pt x="9214" y="3559"/>
                </a:lnTo>
                <a:lnTo>
                  <a:pt x="9327" y="3724"/>
                </a:lnTo>
                <a:lnTo>
                  <a:pt x="9403" y="3879"/>
                </a:lnTo>
                <a:lnTo>
                  <a:pt x="9421" y="4022"/>
                </a:lnTo>
                <a:lnTo>
                  <a:pt x="9421" y="4154"/>
                </a:lnTo>
                <a:lnTo>
                  <a:pt x="9403" y="4275"/>
                </a:lnTo>
                <a:lnTo>
                  <a:pt x="9327" y="4386"/>
                </a:lnTo>
                <a:lnTo>
                  <a:pt x="9214" y="4485"/>
                </a:lnTo>
                <a:lnTo>
                  <a:pt x="9063" y="4551"/>
                </a:lnTo>
                <a:lnTo>
                  <a:pt x="8893" y="4617"/>
                </a:lnTo>
                <a:lnTo>
                  <a:pt x="8666" y="4683"/>
                </a:lnTo>
                <a:lnTo>
                  <a:pt x="8421" y="4705"/>
                </a:lnTo>
                <a:lnTo>
                  <a:pt x="8119" y="4705"/>
                </a:lnTo>
                <a:lnTo>
                  <a:pt x="7005" y="4727"/>
                </a:lnTo>
                <a:lnTo>
                  <a:pt x="5834" y="4760"/>
                </a:lnTo>
                <a:lnTo>
                  <a:pt x="4682" y="4804"/>
                </a:lnTo>
                <a:lnTo>
                  <a:pt x="3568" y="4849"/>
                </a:lnTo>
                <a:lnTo>
                  <a:pt x="2549" y="4871"/>
                </a:lnTo>
                <a:lnTo>
                  <a:pt x="1642" y="4871"/>
                </a:lnTo>
                <a:lnTo>
                  <a:pt x="1246" y="4849"/>
                </a:lnTo>
                <a:lnTo>
                  <a:pt x="868" y="4826"/>
                </a:lnTo>
                <a:lnTo>
                  <a:pt x="585" y="4760"/>
                </a:lnTo>
                <a:lnTo>
                  <a:pt x="340" y="4705"/>
                </a:lnTo>
                <a:lnTo>
                  <a:pt x="340" y="5311"/>
                </a:lnTo>
                <a:lnTo>
                  <a:pt x="340" y="6072"/>
                </a:lnTo>
                <a:lnTo>
                  <a:pt x="340" y="6898"/>
                </a:lnTo>
                <a:lnTo>
                  <a:pt x="340" y="7769"/>
                </a:lnTo>
                <a:lnTo>
                  <a:pt x="340" y="8595"/>
                </a:lnTo>
                <a:lnTo>
                  <a:pt x="340" y="9334"/>
                </a:lnTo>
                <a:lnTo>
                  <a:pt x="340" y="9907"/>
                </a:lnTo>
                <a:lnTo>
                  <a:pt x="340" y="10271"/>
                </a:lnTo>
                <a:lnTo>
                  <a:pt x="377" y="10370"/>
                </a:lnTo>
                <a:lnTo>
                  <a:pt x="434" y="10480"/>
                </a:lnTo>
                <a:lnTo>
                  <a:pt x="547" y="10579"/>
                </a:lnTo>
                <a:lnTo>
                  <a:pt x="698" y="10689"/>
                </a:lnTo>
                <a:lnTo>
                  <a:pt x="868" y="10800"/>
                </a:lnTo>
                <a:lnTo>
                  <a:pt x="1095" y="10877"/>
                </a:lnTo>
                <a:lnTo>
                  <a:pt x="1340" y="10943"/>
                </a:lnTo>
                <a:lnTo>
                  <a:pt x="1605" y="11009"/>
                </a:lnTo>
                <a:lnTo>
                  <a:pt x="1850" y="11053"/>
                </a:lnTo>
                <a:lnTo>
                  <a:pt x="2152" y="11075"/>
                </a:lnTo>
                <a:lnTo>
                  <a:pt x="2435" y="11053"/>
                </a:lnTo>
                <a:lnTo>
                  <a:pt x="2681" y="11031"/>
                </a:lnTo>
                <a:lnTo>
                  <a:pt x="2983" y="10965"/>
                </a:lnTo>
                <a:lnTo>
                  <a:pt x="3228" y="10877"/>
                </a:lnTo>
                <a:lnTo>
                  <a:pt x="3493" y="10755"/>
                </a:lnTo>
                <a:lnTo>
                  <a:pt x="3700" y="10579"/>
                </a:lnTo>
                <a:close/>
              </a:path>
            </a:pathLst>
          </a:custGeom>
          <a:solidFill>
            <a:srgbClr val="F99D33"/>
          </a:solidFill>
          <a:ln w="254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7343775" y="2359025"/>
            <a:ext cx="944562" cy="498474"/>
          </a:xfrm>
          <a:custGeom>
            <a:avLst/>
            <a:gdLst/>
            <a:ahLst/>
            <a:cxnLst/>
            <a:rect l="0" t="0" r="0" b="0"/>
            <a:pathLst>
              <a:path w="21612" h="21712" extrusionOk="0">
                <a:moveTo>
                  <a:pt x="9327" y="20818"/>
                </a:moveTo>
                <a:lnTo>
                  <a:pt x="9495" y="20818"/>
                </a:lnTo>
                <a:lnTo>
                  <a:pt x="9653" y="20744"/>
                </a:lnTo>
                <a:lnTo>
                  <a:pt x="9777" y="20669"/>
                </a:lnTo>
                <a:lnTo>
                  <a:pt x="9889" y="20557"/>
                </a:lnTo>
                <a:lnTo>
                  <a:pt x="9979" y="20408"/>
                </a:lnTo>
                <a:lnTo>
                  <a:pt x="10035" y="20278"/>
                </a:lnTo>
                <a:lnTo>
                  <a:pt x="10080" y="20092"/>
                </a:lnTo>
                <a:lnTo>
                  <a:pt x="10103" y="19887"/>
                </a:lnTo>
                <a:lnTo>
                  <a:pt x="10103" y="19664"/>
                </a:lnTo>
                <a:lnTo>
                  <a:pt x="10080" y="19422"/>
                </a:lnTo>
                <a:lnTo>
                  <a:pt x="10035" y="19124"/>
                </a:lnTo>
                <a:lnTo>
                  <a:pt x="9979" y="18882"/>
                </a:lnTo>
                <a:lnTo>
                  <a:pt x="9867" y="18602"/>
                </a:lnTo>
                <a:lnTo>
                  <a:pt x="9754" y="18267"/>
                </a:lnTo>
                <a:lnTo>
                  <a:pt x="9608" y="17950"/>
                </a:lnTo>
                <a:lnTo>
                  <a:pt x="9439" y="17634"/>
                </a:lnTo>
                <a:lnTo>
                  <a:pt x="9349" y="17448"/>
                </a:lnTo>
                <a:lnTo>
                  <a:pt x="9282" y="17280"/>
                </a:lnTo>
                <a:lnTo>
                  <a:pt x="9225" y="17094"/>
                </a:lnTo>
                <a:lnTo>
                  <a:pt x="9158" y="16908"/>
                </a:lnTo>
                <a:lnTo>
                  <a:pt x="9090" y="16517"/>
                </a:lnTo>
                <a:lnTo>
                  <a:pt x="9068" y="16126"/>
                </a:lnTo>
                <a:lnTo>
                  <a:pt x="9068" y="15735"/>
                </a:lnTo>
                <a:lnTo>
                  <a:pt x="9135" y="15344"/>
                </a:lnTo>
                <a:lnTo>
                  <a:pt x="9203" y="14953"/>
                </a:lnTo>
                <a:lnTo>
                  <a:pt x="9327" y="14562"/>
                </a:lnTo>
                <a:lnTo>
                  <a:pt x="9462" y="14226"/>
                </a:lnTo>
                <a:lnTo>
                  <a:pt x="9630" y="13873"/>
                </a:lnTo>
                <a:lnTo>
                  <a:pt x="9822" y="13593"/>
                </a:lnTo>
                <a:lnTo>
                  <a:pt x="10035" y="13333"/>
                </a:lnTo>
                <a:lnTo>
                  <a:pt x="10260" y="13128"/>
                </a:lnTo>
                <a:lnTo>
                  <a:pt x="10519" y="12979"/>
                </a:lnTo>
                <a:lnTo>
                  <a:pt x="10778" y="12867"/>
                </a:lnTo>
                <a:lnTo>
                  <a:pt x="11036" y="12848"/>
                </a:lnTo>
                <a:lnTo>
                  <a:pt x="11318" y="12867"/>
                </a:lnTo>
                <a:lnTo>
                  <a:pt x="11577" y="12979"/>
                </a:lnTo>
                <a:lnTo>
                  <a:pt x="11813" y="13165"/>
                </a:lnTo>
                <a:lnTo>
                  <a:pt x="12027" y="13370"/>
                </a:lnTo>
                <a:lnTo>
                  <a:pt x="12218" y="13630"/>
                </a:lnTo>
                <a:lnTo>
                  <a:pt x="12386" y="13910"/>
                </a:lnTo>
                <a:lnTo>
                  <a:pt x="12522" y="14226"/>
                </a:lnTo>
                <a:lnTo>
                  <a:pt x="12657" y="14599"/>
                </a:lnTo>
                <a:lnTo>
                  <a:pt x="12735" y="14990"/>
                </a:lnTo>
                <a:lnTo>
                  <a:pt x="12803" y="15381"/>
                </a:lnTo>
                <a:lnTo>
                  <a:pt x="12825" y="15735"/>
                </a:lnTo>
                <a:lnTo>
                  <a:pt x="12825" y="16126"/>
                </a:lnTo>
                <a:lnTo>
                  <a:pt x="12780" y="16517"/>
                </a:lnTo>
                <a:lnTo>
                  <a:pt x="12713" y="16870"/>
                </a:lnTo>
                <a:lnTo>
                  <a:pt x="12634" y="17206"/>
                </a:lnTo>
                <a:lnTo>
                  <a:pt x="12477" y="17485"/>
                </a:lnTo>
                <a:lnTo>
                  <a:pt x="12195" y="18025"/>
                </a:lnTo>
                <a:lnTo>
                  <a:pt x="11937" y="18528"/>
                </a:lnTo>
                <a:lnTo>
                  <a:pt x="11835" y="18733"/>
                </a:lnTo>
                <a:lnTo>
                  <a:pt x="11745" y="18956"/>
                </a:lnTo>
                <a:lnTo>
                  <a:pt x="11678" y="19161"/>
                </a:lnTo>
                <a:lnTo>
                  <a:pt x="11633" y="19347"/>
                </a:lnTo>
                <a:lnTo>
                  <a:pt x="11599" y="19552"/>
                </a:lnTo>
                <a:lnTo>
                  <a:pt x="11599" y="19738"/>
                </a:lnTo>
                <a:lnTo>
                  <a:pt x="11599" y="19924"/>
                </a:lnTo>
                <a:lnTo>
                  <a:pt x="11610" y="20092"/>
                </a:lnTo>
                <a:lnTo>
                  <a:pt x="11678" y="20278"/>
                </a:lnTo>
                <a:lnTo>
                  <a:pt x="11768" y="20446"/>
                </a:lnTo>
                <a:lnTo>
                  <a:pt x="11858" y="20632"/>
                </a:lnTo>
                <a:lnTo>
                  <a:pt x="12004" y="20818"/>
                </a:lnTo>
                <a:lnTo>
                  <a:pt x="12173" y="20986"/>
                </a:lnTo>
                <a:lnTo>
                  <a:pt x="12386" y="21172"/>
                </a:lnTo>
                <a:lnTo>
                  <a:pt x="12634" y="21302"/>
                </a:lnTo>
                <a:lnTo>
                  <a:pt x="12927" y="21414"/>
                </a:lnTo>
                <a:lnTo>
                  <a:pt x="13253" y="21526"/>
                </a:lnTo>
                <a:lnTo>
                  <a:pt x="13579" y="21637"/>
                </a:lnTo>
                <a:lnTo>
                  <a:pt x="13950" y="21675"/>
                </a:lnTo>
                <a:lnTo>
                  <a:pt x="14310" y="21712"/>
                </a:lnTo>
                <a:lnTo>
                  <a:pt x="14682" y="21712"/>
                </a:lnTo>
                <a:lnTo>
                  <a:pt x="15042" y="21712"/>
                </a:lnTo>
                <a:lnTo>
                  <a:pt x="15413" y="21637"/>
                </a:lnTo>
                <a:lnTo>
                  <a:pt x="15761" y="21563"/>
                </a:lnTo>
                <a:lnTo>
                  <a:pt x="16099" y="21414"/>
                </a:lnTo>
                <a:lnTo>
                  <a:pt x="16425" y="21284"/>
                </a:lnTo>
                <a:lnTo>
                  <a:pt x="16707" y="21060"/>
                </a:lnTo>
                <a:lnTo>
                  <a:pt x="16943" y="20818"/>
                </a:lnTo>
                <a:lnTo>
                  <a:pt x="17010" y="20632"/>
                </a:lnTo>
                <a:lnTo>
                  <a:pt x="17055" y="20408"/>
                </a:lnTo>
                <a:lnTo>
                  <a:pt x="17100" y="20204"/>
                </a:lnTo>
                <a:lnTo>
                  <a:pt x="17123" y="19962"/>
                </a:lnTo>
                <a:lnTo>
                  <a:pt x="17134" y="19459"/>
                </a:lnTo>
                <a:lnTo>
                  <a:pt x="17134" y="18956"/>
                </a:lnTo>
                <a:lnTo>
                  <a:pt x="17123" y="18379"/>
                </a:lnTo>
                <a:lnTo>
                  <a:pt x="17078" y="17802"/>
                </a:lnTo>
                <a:lnTo>
                  <a:pt x="17033" y="17243"/>
                </a:lnTo>
                <a:lnTo>
                  <a:pt x="16965" y="16628"/>
                </a:lnTo>
                <a:lnTo>
                  <a:pt x="16819" y="15493"/>
                </a:lnTo>
                <a:lnTo>
                  <a:pt x="16707" y="14375"/>
                </a:lnTo>
                <a:lnTo>
                  <a:pt x="16684" y="13910"/>
                </a:lnTo>
                <a:lnTo>
                  <a:pt x="16662" y="13444"/>
                </a:lnTo>
                <a:lnTo>
                  <a:pt x="16684" y="13053"/>
                </a:lnTo>
                <a:lnTo>
                  <a:pt x="16752" y="12737"/>
                </a:lnTo>
                <a:lnTo>
                  <a:pt x="16819" y="12401"/>
                </a:lnTo>
                <a:lnTo>
                  <a:pt x="16920" y="12122"/>
                </a:lnTo>
                <a:lnTo>
                  <a:pt x="17055" y="11880"/>
                </a:lnTo>
                <a:lnTo>
                  <a:pt x="17179" y="11657"/>
                </a:lnTo>
                <a:lnTo>
                  <a:pt x="17337" y="11452"/>
                </a:lnTo>
                <a:lnTo>
                  <a:pt x="17483" y="11266"/>
                </a:lnTo>
                <a:lnTo>
                  <a:pt x="17663" y="11117"/>
                </a:lnTo>
                <a:lnTo>
                  <a:pt x="17832" y="11024"/>
                </a:lnTo>
                <a:lnTo>
                  <a:pt x="18000" y="10912"/>
                </a:lnTo>
                <a:lnTo>
                  <a:pt x="18180" y="10875"/>
                </a:lnTo>
                <a:lnTo>
                  <a:pt x="18349" y="10875"/>
                </a:lnTo>
                <a:lnTo>
                  <a:pt x="18518" y="10949"/>
                </a:lnTo>
                <a:lnTo>
                  <a:pt x="18675" y="11024"/>
                </a:lnTo>
                <a:lnTo>
                  <a:pt x="18822" y="11154"/>
                </a:lnTo>
                <a:lnTo>
                  <a:pt x="18979" y="11340"/>
                </a:lnTo>
                <a:lnTo>
                  <a:pt x="19103" y="11582"/>
                </a:lnTo>
                <a:lnTo>
                  <a:pt x="19238" y="11843"/>
                </a:lnTo>
                <a:lnTo>
                  <a:pt x="19407" y="12010"/>
                </a:lnTo>
                <a:lnTo>
                  <a:pt x="19575" y="12159"/>
                </a:lnTo>
                <a:lnTo>
                  <a:pt x="19789" y="12271"/>
                </a:lnTo>
                <a:lnTo>
                  <a:pt x="19992" y="12271"/>
                </a:lnTo>
                <a:lnTo>
                  <a:pt x="20205" y="12271"/>
                </a:lnTo>
                <a:lnTo>
                  <a:pt x="20419" y="12197"/>
                </a:lnTo>
                <a:lnTo>
                  <a:pt x="20610" y="12085"/>
                </a:lnTo>
                <a:lnTo>
                  <a:pt x="20813" y="11955"/>
                </a:lnTo>
                <a:lnTo>
                  <a:pt x="21004" y="11768"/>
                </a:lnTo>
                <a:lnTo>
                  <a:pt x="21173" y="11545"/>
                </a:lnTo>
                <a:lnTo>
                  <a:pt x="21330" y="11303"/>
                </a:lnTo>
                <a:lnTo>
                  <a:pt x="21432" y="11061"/>
                </a:lnTo>
                <a:lnTo>
                  <a:pt x="21544" y="10726"/>
                </a:lnTo>
                <a:lnTo>
                  <a:pt x="21589" y="10409"/>
                </a:lnTo>
                <a:lnTo>
                  <a:pt x="21612" y="10093"/>
                </a:lnTo>
                <a:lnTo>
                  <a:pt x="21589" y="9590"/>
                </a:lnTo>
                <a:lnTo>
                  <a:pt x="21544" y="9124"/>
                </a:lnTo>
                <a:lnTo>
                  <a:pt x="21432" y="8733"/>
                </a:lnTo>
                <a:lnTo>
                  <a:pt x="21330" y="8379"/>
                </a:lnTo>
                <a:lnTo>
                  <a:pt x="21173" y="8044"/>
                </a:lnTo>
                <a:lnTo>
                  <a:pt x="21004" y="7802"/>
                </a:lnTo>
                <a:lnTo>
                  <a:pt x="20813" y="7579"/>
                </a:lnTo>
                <a:lnTo>
                  <a:pt x="20610" y="7411"/>
                </a:lnTo>
                <a:lnTo>
                  <a:pt x="20419" y="7299"/>
                </a:lnTo>
                <a:lnTo>
                  <a:pt x="20205" y="7188"/>
                </a:lnTo>
                <a:lnTo>
                  <a:pt x="19992" y="7150"/>
                </a:lnTo>
                <a:lnTo>
                  <a:pt x="19789" y="7188"/>
                </a:lnTo>
                <a:lnTo>
                  <a:pt x="19575" y="7225"/>
                </a:lnTo>
                <a:lnTo>
                  <a:pt x="19407" y="7337"/>
                </a:lnTo>
                <a:lnTo>
                  <a:pt x="19238" y="7486"/>
                </a:lnTo>
                <a:lnTo>
                  <a:pt x="19103" y="7690"/>
                </a:lnTo>
                <a:lnTo>
                  <a:pt x="18979" y="7877"/>
                </a:lnTo>
                <a:lnTo>
                  <a:pt x="18799" y="8007"/>
                </a:lnTo>
                <a:lnTo>
                  <a:pt x="18630" y="8156"/>
                </a:lnTo>
                <a:lnTo>
                  <a:pt x="18439" y="8230"/>
                </a:lnTo>
                <a:lnTo>
                  <a:pt x="18237" y="8268"/>
                </a:lnTo>
                <a:lnTo>
                  <a:pt x="18045" y="8305"/>
                </a:lnTo>
                <a:lnTo>
                  <a:pt x="17854" y="8305"/>
                </a:lnTo>
                <a:lnTo>
                  <a:pt x="17663" y="8230"/>
                </a:lnTo>
                <a:lnTo>
                  <a:pt x="17460" y="8156"/>
                </a:lnTo>
                <a:lnTo>
                  <a:pt x="17269" y="8044"/>
                </a:lnTo>
                <a:lnTo>
                  <a:pt x="17100" y="7951"/>
                </a:lnTo>
                <a:lnTo>
                  <a:pt x="16943" y="7765"/>
                </a:lnTo>
                <a:lnTo>
                  <a:pt x="16819" y="7579"/>
                </a:lnTo>
                <a:lnTo>
                  <a:pt x="16707" y="7411"/>
                </a:lnTo>
                <a:lnTo>
                  <a:pt x="16639" y="7150"/>
                </a:lnTo>
                <a:lnTo>
                  <a:pt x="16605" y="6908"/>
                </a:lnTo>
                <a:lnTo>
                  <a:pt x="16583" y="6480"/>
                </a:lnTo>
                <a:lnTo>
                  <a:pt x="16583" y="5754"/>
                </a:lnTo>
                <a:lnTo>
                  <a:pt x="16617" y="4897"/>
                </a:lnTo>
                <a:lnTo>
                  <a:pt x="16662" y="3910"/>
                </a:lnTo>
                <a:lnTo>
                  <a:pt x="16729" y="2942"/>
                </a:lnTo>
                <a:lnTo>
                  <a:pt x="16797" y="1974"/>
                </a:lnTo>
                <a:lnTo>
                  <a:pt x="16875" y="1155"/>
                </a:lnTo>
                <a:lnTo>
                  <a:pt x="16943" y="503"/>
                </a:lnTo>
                <a:lnTo>
                  <a:pt x="16920" y="503"/>
                </a:lnTo>
                <a:lnTo>
                  <a:pt x="16898" y="503"/>
                </a:lnTo>
                <a:lnTo>
                  <a:pt x="16234" y="466"/>
                </a:lnTo>
                <a:lnTo>
                  <a:pt x="15604" y="410"/>
                </a:lnTo>
                <a:lnTo>
                  <a:pt x="15030" y="335"/>
                </a:lnTo>
                <a:lnTo>
                  <a:pt x="14490" y="261"/>
                </a:lnTo>
                <a:lnTo>
                  <a:pt x="14007" y="149"/>
                </a:lnTo>
                <a:lnTo>
                  <a:pt x="13602" y="75"/>
                </a:lnTo>
                <a:lnTo>
                  <a:pt x="13298" y="0"/>
                </a:lnTo>
                <a:lnTo>
                  <a:pt x="13084" y="0"/>
                </a:lnTo>
                <a:lnTo>
                  <a:pt x="12949" y="0"/>
                </a:lnTo>
                <a:lnTo>
                  <a:pt x="12825" y="112"/>
                </a:lnTo>
                <a:lnTo>
                  <a:pt x="12690" y="261"/>
                </a:lnTo>
                <a:lnTo>
                  <a:pt x="12589" y="428"/>
                </a:lnTo>
                <a:lnTo>
                  <a:pt x="12477" y="652"/>
                </a:lnTo>
                <a:lnTo>
                  <a:pt x="12386" y="894"/>
                </a:lnTo>
                <a:lnTo>
                  <a:pt x="12330" y="1192"/>
                </a:lnTo>
                <a:lnTo>
                  <a:pt x="12285" y="1508"/>
                </a:lnTo>
                <a:lnTo>
                  <a:pt x="12240" y="1825"/>
                </a:lnTo>
                <a:lnTo>
                  <a:pt x="12218" y="2197"/>
                </a:lnTo>
                <a:lnTo>
                  <a:pt x="12240" y="2514"/>
                </a:lnTo>
                <a:lnTo>
                  <a:pt x="12285" y="2868"/>
                </a:lnTo>
                <a:lnTo>
                  <a:pt x="12353" y="3222"/>
                </a:lnTo>
                <a:lnTo>
                  <a:pt x="12431" y="3538"/>
                </a:lnTo>
                <a:lnTo>
                  <a:pt x="12544" y="3873"/>
                </a:lnTo>
                <a:lnTo>
                  <a:pt x="12713" y="4153"/>
                </a:lnTo>
                <a:lnTo>
                  <a:pt x="12893" y="4469"/>
                </a:lnTo>
                <a:lnTo>
                  <a:pt x="13017" y="4842"/>
                </a:lnTo>
                <a:lnTo>
                  <a:pt x="13129" y="5233"/>
                </a:lnTo>
                <a:lnTo>
                  <a:pt x="13185" y="5586"/>
                </a:lnTo>
                <a:lnTo>
                  <a:pt x="13230" y="5977"/>
                </a:lnTo>
                <a:lnTo>
                  <a:pt x="13208" y="6368"/>
                </a:lnTo>
                <a:lnTo>
                  <a:pt x="13185" y="6722"/>
                </a:lnTo>
                <a:lnTo>
                  <a:pt x="13106" y="7076"/>
                </a:lnTo>
                <a:lnTo>
                  <a:pt x="13017" y="7411"/>
                </a:lnTo>
                <a:lnTo>
                  <a:pt x="12870" y="7728"/>
                </a:lnTo>
                <a:lnTo>
                  <a:pt x="12690" y="8007"/>
                </a:lnTo>
                <a:lnTo>
                  <a:pt x="12499" y="8268"/>
                </a:lnTo>
                <a:lnTo>
                  <a:pt x="12285" y="8473"/>
                </a:lnTo>
                <a:lnTo>
                  <a:pt x="12027" y="8659"/>
                </a:lnTo>
                <a:lnTo>
                  <a:pt x="11723" y="8770"/>
                </a:lnTo>
                <a:lnTo>
                  <a:pt x="11419" y="8808"/>
                </a:lnTo>
                <a:lnTo>
                  <a:pt x="11250" y="8808"/>
                </a:lnTo>
                <a:lnTo>
                  <a:pt x="11093" y="8808"/>
                </a:lnTo>
                <a:lnTo>
                  <a:pt x="10969" y="8770"/>
                </a:lnTo>
                <a:lnTo>
                  <a:pt x="10812" y="8696"/>
                </a:lnTo>
                <a:lnTo>
                  <a:pt x="10688" y="8622"/>
                </a:lnTo>
                <a:lnTo>
                  <a:pt x="10575" y="8547"/>
                </a:lnTo>
                <a:lnTo>
                  <a:pt x="10452" y="8435"/>
                </a:lnTo>
                <a:lnTo>
                  <a:pt x="10339" y="8305"/>
                </a:lnTo>
                <a:lnTo>
                  <a:pt x="10148" y="8044"/>
                </a:lnTo>
                <a:lnTo>
                  <a:pt x="10002" y="7728"/>
                </a:lnTo>
                <a:lnTo>
                  <a:pt x="9867" y="7374"/>
                </a:lnTo>
                <a:lnTo>
                  <a:pt x="9754" y="6983"/>
                </a:lnTo>
                <a:lnTo>
                  <a:pt x="9698" y="6592"/>
                </a:lnTo>
                <a:lnTo>
                  <a:pt x="9653" y="6201"/>
                </a:lnTo>
                <a:lnTo>
                  <a:pt x="9630" y="5754"/>
                </a:lnTo>
                <a:lnTo>
                  <a:pt x="9653" y="5363"/>
                </a:lnTo>
                <a:lnTo>
                  <a:pt x="9720" y="4972"/>
                </a:lnTo>
                <a:lnTo>
                  <a:pt x="9799" y="4618"/>
                </a:lnTo>
                <a:lnTo>
                  <a:pt x="9912" y="4302"/>
                </a:lnTo>
                <a:lnTo>
                  <a:pt x="10035" y="4004"/>
                </a:lnTo>
                <a:lnTo>
                  <a:pt x="10170" y="3799"/>
                </a:lnTo>
                <a:lnTo>
                  <a:pt x="10283" y="3575"/>
                </a:lnTo>
                <a:lnTo>
                  <a:pt x="10362" y="3333"/>
                </a:lnTo>
                <a:lnTo>
                  <a:pt x="10429" y="3091"/>
                </a:lnTo>
                <a:lnTo>
                  <a:pt x="10474" y="2830"/>
                </a:lnTo>
                <a:lnTo>
                  <a:pt x="10497" y="2588"/>
                </a:lnTo>
                <a:lnTo>
                  <a:pt x="10474" y="2328"/>
                </a:lnTo>
                <a:lnTo>
                  <a:pt x="10429" y="2123"/>
                </a:lnTo>
                <a:lnTo>
                  <a:pt x="10362" y="1862"/>
                </a:lnTo>
                <a:lnTo>
                  <a:pt x="10260" y="1620"/>
                </a:lnTo>
                <a:lnTo>
                  <a:pt x="10125" y="1397"/>
                </a:lnTo>
                <a:lnTo>
                  <a:pt x="9934" y="1192"/>
                </a:lnTo>
                <a:lnTo>
                  <a:pt x="9720" y="968"/>
                </a:lnTo>
                <a:lnTo>
                  <a:pt x="9462" y="801"/>
                </a:lnTo>
                <a:lnTo>
                  <a:pt x="9158" y="652"/>
                </a:lnTo>
                <a:lnTo>
                  <a:pt x="8809" y="503"/>
                </a:lnTo>
                <a:lnTo>
                  <a:pt x="8438" y="428"/>
                </a:lnTo>
                <a:lnTo>
                  <a:pt x="7965" y="410"/>
                </a:lnTo>
                <a:lnTo>
                  <a:pt x="7380" y="410"/>
                </a:lnTo>
                <a:lnTo>
                  <a:pt x="6784" y="428"/>
                </a:lnTo>
                <a:lnTo>
                  <a:pt x="6154" y="503"/>
                </a:lnTo>
                <a:lnTo>
                  <a:pt x="5569" y="615"/>
                </a:lnTo>
                <a:lnTo>
                  <a:pt x="5074" y="726"/>
                </a:lnTo>
                <a:lnTo>
                  <a:pt x="4692" y="838"/>
                </a:lnTo>
                <a:lnTo>
                  <a:pt x="4815" y="1546"/>
                </a:lnTo>
                <a:lnTo>
                  <a:pt x="4995" y="2477"/>
                </a:lnTo>
                <a:lnTo>
                  <a:pt x="5142" y="3538"/>
                </a:lnTo>
                <a:lnTo>
                  <a:pt x="5265" y="4655"/>
                </a:lnTo>
                <a:lnTo>
                  <a:pt x="5310" y="5195"/>
                </a:lnTo>
                <a:lnTo>
                  <a:pt x="5355" y="5735"/>
                </a:lnTo>
                <a:lnTo>
                  <a:pt x="5378" y="6257"/>
                </a:lnTo>
                <a:lnTo>
                  <a:pt x="5378" y="6722"/>
                </a:lnTo>
                <a:lnTo>
                  <a:pt x="5333" y="7150"/>
                </a:lnTo>
                <a:lnTo>
                  <a:pt x="5288" y="7523"/>
                </a:lnTo>
                <a:lnTo>
                  <a:pt x="5254" y="7690"/>
                </a:lnTo>
                <a:lnTo>
                  <a:pt x="5209" y="7839"/>
                </a:lnTo>
                <a:lnTo>
                  <a:pt x="5164" y="7951"/>
                </a:lnTo>
                <a:lnTo>
                  <a:pt x="5097" y="8044"/>
                </a:lnTo>
                <a:lnTo>
                  <a:pt x="4973" y="8230"/>
                </a:lnTo>
                <a:lnTo>
                  <a:pt x="4815" y="8379"/>
                </a:lnTo>
                <a:lnTo>
                  <a:pt x="4692" y="8510"/>
                </a:lnTo>
                <a:lnTo>
                  <a:pt x="4534" y="8622"/>
                </a:lnTo>
                <a:lnTo>
                  <a:pt x="4388" y="8696"/>
                </a:lnTo>
                <a:lnTo>
                  <a:pt x="4230" y="8733"/>
                </a:lnTo>
                <a:lnTo>
                  <a:pt x="4062" y="8770"/>
                </a:lnTo>
                <a:lnTo>
                  <a:pt x="3915" y="8770"/>
                </a:lnTo>
                <a:lnTo>
                  <a:pt x="3758" y="8733"/>
                </a:lnTo>
                <a:lnTo>
                  <a:pt x="3634" y="8696"/>
                </a:lnTo>
                <a:lnTo>
                  <a:pt x="3477" y="8659"/>
                </a:lnTo>
                <a:lnTo>
                  <a:pt x="3353" y="8584"/>
                </a:lnTo>
                <a:lnTo>
                  <a:pt x="3218" y="8473"/>
                </a:lnTo>
                <a:lnTo>
                  <a:pt x="3094" y="8342"/>
                </a:lnTo>
                <a:lnTo>
                  <a:pt x="2982" y="8230"/>
                </a:lnTo>
                <a:lnTo>
                  <a:pt x="2892" y="8044"/>
                </a:lnTo>
                <a:lnTo>
                  <a:pt x="2745" y="7839"/>
                </a:lnTo>
                <a:lnTo>
                  <a:pt x="2577" y="7653"/>
                </a:lnTo>
                <a:lnTo>
                  <a:pt x="2374" y="7523"/>
                </a:lnTo>
                <a:lnTo>
                  <a:pt x="2138" y="7448"/>
                </a:lnTo>
                <a:lnTo>
                  <a:pt x="1924" y="7411"/>
                </a:lnTo>
                <a:lnTo>
                  <a:pt x="1665" y="7411"/>
                </a:lnTo>
                <a:lnTo>
                  <a:pt x="1429" y="7448"/>
                </a:lnTo>
                <a:lnTo>
                  <a:pt x="1193" y="7541"/>
                </a:lnTo>
                <a:lnTo>
                  <a:pt x="956" y="7690"/>
                </a:lnTo>
                <a:lnTo>
                  <a:pt x="743" y="7914"/>
                </a:lnTo>
                <a:lnTo>
                  <a:pt x="518" y="8193"/>
                </a:lnTo>
                <a:lnTo>
                  <a:pt x="349" y="8510"/>
                </a:lnTo>
                <a:lnTo>
                  <a:pt x="282" y="8696"/>
                </a:lnTo>
                <a:lnTo>
                  <a:pt x="203" y="8901"/>
                </a:lnTo>
                <a:lnTo>
                  <a:pt x="158" y="9124"/>
                </a:lnTo>
                <a:lnTo>
                  <a:pt x="90" y="9329"/>
                </a:lnTo>
                <a:lnTo>
                  <a:pt x="45" y="9590"/>
                </a:lnTo>
                <a:lnTo>
                  <a:pt x="23" y="9869"/>
                </a:lnTo>
                <a:lnTo>
                  <a:pt x="0" y="10167"/>
                </a:lnTo>
                <a:lnTo>
                  <a:pt x="0" y="10446"/>
                </a:lnTo>
                <a:lnTo>
                  <a:pt x="0" y="10688"/>
                </a:lnTo>
                <a:lnTo>
                  <a:pt x="23" y="10949"/>
                </a:lnTo>
                <a:lnTo>
                  <a:pt x="45" y="11154"/>
                </a:lnTo>
                <a:lnTo>
                  <a:pt x="90" y="11377"/>
                </a:lnTo>
                <a:lnTo>
                  <a:pt x="135" y="11582"/>
                </a:lnTo>
                <a:lnTo>
                  <a:pt x="203" y="11768"/>
                </a:lnTo>
                <a:lnTo>
                  <a:pt x="259" y="11955"/>
                </a:lnTo>
                <a:lnTo>
                  <a:pt x="349" y="12122"/>
                </a:lnTo>
                <a:lnTo>
                  <a:pt x="507" y="12401"/>
                </a:lnTo>
                <a:lnTo>
                  <a:pt x="698" y="12662"/>
                </a:lnTo>
                <a:lnTo>
                  <a:pt x="911" y="12848"/>
                </a:lnTo>
                <a:lnTo>
                  <a:pt x="1125" y="12979"/>
                </a:lnTo>
                <a:lnTo>
                  <a:pt x="1362" y="13090"/>
                </a:lnTo>
                <a:lnTo>
                  <a:pt x="1575" y="13165"/>
                </a:lnTo>
                <a:lnTo>
                  <a:pt x="1823" y="13165"/>
                </a:lnTo>
                <a:lnTo>
                  <a:pt x="2037" y="13128"/>
                </a:lnTo>
                <a:lnTo>
                  <a:pt x="2228" y="13053"/>
                </a:lnTo>
                <a:lnTo>
                  <a:pt x="2397" y="12942"/>
                </a:lnTo>
                <a:lnTo>
                  <a:pt x="2554" y="12774"/>
                </a:lnTo>
                <a:lnTo>
                  <a:pt x="2655" y="12588"/>
                </a:lnTo>
                <a:lnTo>
                  <a:pt x="2768" y="12401"/>
                </a:lnTo>
                <a:lnTo>
                  <a:pt x="2892" y="12271"/>
                </a:lnTo>
                <a:lnTo>
                  <a:pt x="3049" y="12159"/>
                </a:lnTo>
                <a:lnTo>
                  <a:pt x="3195" y="12085"/>
                </a:lnTo>
                <a:lnTo>
                  <a:pt x="3375" y="12085"/>
                </a:lnTo>
                <a:lnTo>
                  <a:pt x="3544" y="12085"/>
                </a:lnTo>
                <a:lnTo>
                  <a:pt x="3690" y="12159"/>
                </a:lnTo>
                <a:lnTo>
                  <a:pt x="3870" y="12234"/>
                </a:lnTo>
                <a:lnTo>
                  <a:pt x="4039" y="12346"/>
                </a:lnTo>
                <a:lnTo>
                  <a:pt x="4197" y="12476"/>
                </a:lnTo>
                <a:lnTo>
                  <a:pt x="4320" y="12625"/>
                </a:lnTo>
                <a:lnTo>
                  <a:pt x="4455" y="12811"/>
                </a:lnTo>
                <a:lnTo>
                  <a:pt x="4534" y="13016"/>
                </a:lnTo>
                <a:lnTo>
                  <a:pt x="4624" y="13239"/>
                </a:lnTo>
                <a:lnTo>
                  <a:pt x="4669" y="13444"/>
                </a:lnTo>
                <a:lnTo>
                  <a:pt x="4692" y="13668"/>
                </a:lnTo>
                <a:lnTo>
                  <a:pt x="4669" y="14264"/>
                </a:lnTo>
                <a:lnTo>
                  <a:pt x="4624" y="15027"/>
                </a:lnTo>
                <a:lnTo>
                  <a:pt x="4579" y="15958"/>
                </a:lnTo>
                <a:lnTo>
                  <a:pt x="4557" y="16908"/>
                </a:lnTo>
                <a:lnTo>
                  <a:pt x="4534" y="17950"/>
                </a:lnTo>
                <a:lnTo>
                  <a:pt x="4534" y="18993"/>
                </a:lnTo>
                <a:lnTo>
                  <a:pt x="4557" y="19496"/>
                </a:lnTo>
                <a:lnTo>
                  <a:pt x="4579" y="19962"/>
                </a:lnTo>
                <a:lnTo>
                  <a:pt x="4624" y="20408"/>
                </a:lnTo>
                <a:lnTo>
                  <a:pt x="4692" y="20818"/>
                </a:lnTo>
                <a:lnTo>
                  <a:pt x="4815" y="20911"/>
                </a:lnTo>
                <a:lnTo>
                  <a:pt x="5007" y="20986"/>
                </a:lnTo>
                <a:lnTo>
                  <a:pt x="5232" y="21060"/>
                </a:lnTo>
                <a:lnTo>
                  <a:pt x="5445" y="21097"/>
                </a:lnTo>
                <a:lnTo>
                  <a:pt x="6008" y="21097"/>
                </a:lnTo>
                <a:lnTo>
                  <a:pt x="6604" y="21060"/>
                </a:lnTo>
                <a:lnTo>
                  <a:pt x="7279" y="20986"/>
                </a:lnTo>
                <a:lnTo>
                  <a:pt x="7965" y="20911"/>
                </a:lnTo>
                <a:lnTo>
                  <a:pt x="8663" y="20837"/>
                </a:lnTo>
                <a:lnTo>
                  <a:pt x="9327" y="20818"/>
                </a:lnTo>
                <a:close/>
              </a:path>
            </a:pathLst>
          </a:custGeom>
          <a:solidFill>
            <a:srgbClr val="92D050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7342186" y="3290887"/>
            <a:ext cx="944562" cy="498474"/>
          </a:xfrm>
          <a:custGeom>
            <a:avLst/>
            <a:gdLst/>
            <a:ahLst/>
            <a:cxnLst/>
            <a:rect l="0" t="0" r="0" b="0"/>
            <a:pathLst>
              <a:path w="21612" h="21712" extrusionOk="0">
                <a:moveTo>
                  <a:pt x="9327" y="20818"/>
                </a:moveTo>
                <a:lnTo>
                  <a:pt x="9495" y="20818"/>
                </a:lnTo>
                <a:lnTo>
                  <a:pt x="9653" y="20744"/>
                </a:lnTo>
                <a:lnTo>
                  <a:pt x="9777" y="20669"/>
                </a:lnTo>
                <a:lnTo>
                  <a:pt x="9889" y="20557"/>
                </a:lnTo>
                <a:lnTo>
                  <a:pt x="9979" y="20408"/>
                </a:lnTo>
                <a:lnTo>
                  <a:pt x="10035" y="20278"/>
                </a:lnTo>
                <a:lnTo>
                  <a:pt x="10080" y="20092"/>
                </a:lnTo>
                <a:lnTo>
                  <a:pt x="10103" y="19887"/>
                </a:lnTo>
                <a:lnTo>
                  <a:pt x="10103" y="19664"/>
                </a:lnTo>
                <a:lnTo>
                  <a:pt x="10080" y="19422"/>
                </a:lnTo>
                <a:lnTo>
                  <a:pt x="10035" y="19124"/>
                </a:lnTo>
                <a:lnTo>
                  <a:pt x="9979" y="18882"/>
                </a:lnTo>
                <a:lnTo>
                  <a:pt x="9867" y="18602"/>
                </a:lnTo>
                <a:lnTo>
                  <a:pt x="9754" y="18267"/>
                </a:lnTo>
                <a:lnTo>
                  <a:pt x="9608" y="17950"/>
                </a:lnTo>
                <a:lnTo>
                  <a:pt x="9439" y="17634"/>
                </a:lnTo>
                <a:lnTo>
                  <a:pt x="9349" y="17448"/>
                </a:lnTo>
                <a:lnTo>
                  <a:pt x="9282" y="17280"/>
                </a:lnTo>
                <a:lnTo>
                  <a:pt x="9225" y="17094"/>
                </a:lnTo>
                <a:lnTo>
                  <a:pt x="9158" y="16908"/>
                </a:lnTo>
                <a:lnTo>
                  <a:pt x="9090" y="16517"/>
                </a:lnTo>
                <a:lnTo>
                  <a:pt x="9068" y="16126"/>
                </a:lnTo>
                <a:lnTo>
                  <a:pt x="9068" y="15735"/>
                </a:lnTo>
                <a:lnTo>
                  <a:pt x="9135" y="15344"/>
                </a:lnTo>
                <a:lnTo>
                  <a:pt x="9203" y="14953"/>
                </a:lnTo>
                <a:lnTo>
                  <a:pt x="9327" y="14562"/>
                </a:lnTo>
                <a:lnTo>
                  <a:pt x="9462" y="14226"/>
                </a:lnTo>
                <a:lnTo>
                  <a:pt x="9630" y="13873"/>
                </a:lnTo>
                <a:lnTo>
                  <a:pt x="9822" y="13593"/>
                </a:lnTo>
                <a:lnTo>
                  <a:pt x="10035" y="13333"/>
                </a:lnTo>
                <a:lnTo>
                  <a:pt x="10260" y="13128"/>
                </a:lnTo>
                <a:lnTo>
                  <a:pt x="10519" y="12979"/>
                </a:lnTo>
                <a:lnTo>
                  <a:pt x="10778" y="12867"/>
                </a:lnTo>
                <a:lnTo>
                  <a:pt x="11036" y="12848"/>
                </a:lnTo>
                <a:lnTo>
                  <a:pt x="11318" y="12867"/>
                </a:lnTo>
                <a:lnTo>
                  <a:pt x="11577" y="12979"/>
                </a:lnTo>
                <a:lnTo>
                  <a:pt x="11813" y="13165"/>
                </a:lnTo>
                <a:lnTo>
                  <a:pt x="12027" y="13370"/>
                </a:lnTo>
                <a:lnTo>
                  <a:pt x="12218" y="13630"/>
                </a:lnTo>
                <a:lnTo>
                  <a:pt x="12386" y="13910"/>
                </a:lnTo>
                <a:lnTo>
                  <a:pt x="12522" y="14226"/>
                </a:lnTo>
                <a:lnTo>
                  <a:pt x="12657" y="14599"/>
                </a:lnTo>
                <a:lnTo>
                  <a:pt x="12735" y="14990"/>
                </a:lnTo>
                <a:lnTo>
                  <a:pt x="12803" y="15381"/>
                </a:lnTo>
                <a:lnTo>
                  <a:pt x="12825" y="15735"/>
                </a:lnTo>
                <a:lnTo>
                  <a:pt x="12825" y="16126"/>
                </a:lnTo>
                <a:lnTo>
                  <a:pt x="12780" y="16517"/>
                </a:lnTo>
                <a:lnTo>
                  <a:pt x="12713" y="16870"/>
                </a:lnTo>
                <a:lnTo>
                  <a:pt x="12634" y="17206"/>
                </a:lnTo>
                <a:lnTo>
                  <a:pt x="12477" y="17485"/>
                </a:lnTo>
                <a:lnTo>
                  <a:pt x="12195" y="18025"/>
                </a:lnTo>
                <a:lnTo>
                  <a:pt x="11937" y="18528"/>
                </a:lnTo>
                <a:lnTo>
                  <a:pt x="11835" y="18733"/>
                </a:lnTo>
                <a:lnTo>
                  <a:pt x="11745" y="18956"/>
                </a:lnTo>
                <a:lnTo>
                  <a:pt x="11678" y="19161"/>
                </a:lnTo>
                <a:lnTo>
                  <a:pt x="11633" y="19347"/>
                </a:lnTo>
                <a:lnTo>
                  <a:pt x="11599" y="19552"/>
                </a:lnTo>
                <a:lnTo>
                  <a:pt x="11599" y="19738"/>
                </a:lnTo>
                <a:lnTo>
                  <a:pt x="11599" y="19924"/>
                </a:lnTo>
                <a:lnTo>
                  <a:pt x="11610" y="20092"/>
                </a:lnTo>
                <a:lnTo>
                  <a:pt x="11678" y="20278"/>
                </a:lnTo>
                <a:lnTo>
                  <a:pt x="11768" y="20446"/>
                </a:lnTo>
                <a:lnTo>
                  <a:pt x="11858" y="20632"/>
                </a:lnTo>
                <a:lnTo>
                  <a:pt x="12004" y="20818"/>
                </a:lnTo>
                <a:lnTo>
                  <a:pt x="12173" y="20986"/>
                </a:lnTo>
                <a:lnTo>
                  <a:pt x="12386" y="21172"/>
                </a:lnTo>
                <a:lnTo>
                  <a:pt x="12634" y="21302"/>
                </a:lnTo>
                <a:lnTo>
                  <a:pt x="12927" y="21414"/>
                </a:lnTo>
                <a:lnTo>
                  <a:pt x="13253" y="21526"/>
                </a:lnTo>
                <a:lnTo>
                  <a:pt x="13579" y="21637"/>
                </a:lnTo>
                <a:lnTo>
                  <a:pt x="13950" y="21675"/>
                </a:lnTo>
                <a:lnTo>
                  <a:pt x="14310" y="21712"/>
                </a:lnTo>
                <a:lnTo>
                  <a:pt x="14682" y="21712"/>
                </a:lnTo>
                <a:lnTo>
                  <a:pt x="15042" y="21712"/>
                </a:lnTo>
                <a:lnTo>
                  <a:pt x="15413" y="21637"/>
                </a:lnTo>
                <a:lnTo>
                  <a:pt x="15761" y="21563"/>
                </a:lnTo>
                <a:lnTo>
                  <a:pt x="16099" y="21414"/>
                </a:lnTo>
                <a:lnTo>
                  <a:pt x="16425" y="21284"/>
                </a:lnTo>
                <a:lnTo>
                  <a:pt x="16707" y="21060"/>
                </a:lnTo>
                <a:lnTo>
                  <a:pt x="16943" y="20818"/>
                </a:lnTo>
                <a:lnTo>
                  <a:pt x="17010" y="20632"/>
                </a:lnTo>
                <a:lnTo>
                  <a:pt x="17055" y="20408"/>
                </a:lnTo>
                <a:lnTo>
                  <a:pt x="17100" y="20204"/>
                </a:lnTo>
                <a:lnTo>
                  <a:pt x="17123" y="19962"/>
                </a:lnTo>
                <a:lnTo>
                  <a:pt x="17134" y="19459"/>
                </a:lnTo>
                <a:lnTo>
                  <a:pt x="17134" y="18956"/>
                </a:lnTo>
                <a:lnTo>
                  <a:pt x="17123" y="18379"/>
                </a:lnTo>
                <a:lnTo>
                  <a:pt x="17078" y="17802"/>
                </a:lnTo>
                <a:lnTo>
                  <a:pt x="17033" y="17243"/>
                </a:lnTo>
                <a:lnTo>
                  <a:pt x="16965" y="16628"/>
                </a:lnTo>
                <a:lnTo>
                  <a:pt x="16819" y="15493"/>
                </a:lnTo>
                <a:lnTo>
                  <a:pt x="16707" y="14375"/>
                </a:lnTo>
                <a:lnTo>
                  <a:pt x="16684" y="13910"/>
                </a:lnTo>
                <a:lnTo>
                  <a:pt x="16662" y="13444"/>
                </a:lnTo>
                <a:lnTo>
                  <a:pt x="16684" y="13053"/>
                </a:lnTo>
                <a:lnTo>
                  <a:pt x="16752" y="12737"/>
                </a:lnTo>
                <a:lnTo>
                  <a:pt x="16819" y="12401"/>
                </a:lnTo>
                <a:lnTo>
                  <a:pt x="16920" y="12122"/>
                </a:lnTo>
                <a:lnTo>
                  <a:pt x="17055" y="11880"/>
                </a:lnTo>
                <a:lnTo>
                  <a:pt x="17179" y="11657"/>
                </a:lnTo>
                <a:lnTo>
                  <a:pt x="17337" y="11452"/>
                </a:lnTo>
                <a:lnTo>
                  <a:pt x="17483" y="11266"/>
                </a:lnTo>
                <a:lnTo>
                  <a:pt x="17663" y="11117"/>
                </a:lnTo>
                <a:lnTo>
                  <a:pt x="17832" y="11024"/>
                </a:lnTo>
                <a:lnTo>
                  <a:pt x="18000" y="10912"/>
                </a:lnTo>
                <a:lnTo>
                  <a:pt x="18180" y="10875"/>
                </a:lnTo>
                <a:lnTo>
                  <a:pt x="18349" y="10875"/>
                </a:lnTo>
                <a:lnTo>
                  <a:pt x="18518" y="10949"/>
                </a:lnTo>
                <a:lnTo>
                  <a:pt x="18675" y="11024"/>
                </a:lnTo>
                <a:lnTo>
                  <a:pt x="18822" y="11154"/>
                </a:lnTo>
                <a:lnTo>
                  <a:pt x="18979" y="11340"/>
                </a:lnTo>
                <a:lnTo>
                  <a:pt x="19103" y="11582"/>
                </a:lnTo>
                <a:lnTo>
                  <a:pt x="19238" y="11843"/>
                </a:lnTo>
                <a:lnTo>
                  <a:pt x="19407" y="12010"/>
                </a:lnTo>
                <a:lnTo>
                  <a:pt x="19575" y="12159"/>
                </a:lnTo>
                <a:lnTo>
                  <a:pt x="19789" y="12271"/>
                </a:lnTo>
                <a:lnTo>
                  <a:pt x="19992" y="12271"/>
                </a:lnTo>
                <a:lnTo>
                  <a:pt x="20205" y="12271"/>
                </a:lnTo>
                <a:lnTo>
                  <a:pt x="20419" y="12197"/>
                </a:lnTo>
                <a:lnTo>
                  <a:pt x="20610" y="12085"/>
                </a:lnTo>
                <a:lnTo>
                  <a:pt x="20813" y="11955"/>
                </a:lnTo>
                <a:lnTo>
                  <a:pt x="21004" y="11768"/>
                </a:lnTo>
                <a:lnTo>
                  <a:pt x="21173" y="11545"/>
                </a:lnTo>
                <a:lnTo>
                  <a:pt x="21330" y="11303"/>
                </a:lnTo>
                <a:lnTo>
                  <a:pt x="21432" y="11061"/>
                </a:lnTo>
                <a:lnTo>
                  <a:pt x="21544" y="10726"/>
                </a:lnTo>
                <a:lnTo>
                  <a:pt x="21589" y="10409"/>
                </a:lnTo>
                <a:lnTo>
                  <a:pt x="21612" y="10093"/>
                </a:lnTo>
                <a:lnTo>
                  <a:pt x="21589" y="9590"/>
                </a:lnTo>
                <a:lnTo>
                  <a:pt x="21544" y="9124"/>
                </a:lnTo>
                <a:lnTo>
                  <a:pt x="21432" y="8733"/>
                </a:lnTo>
                <a:lnTo>
                  <a:pt x="21330" y="8379"/>
                </a:lnTo>
                <a:lnTo>
                  <a:pt x="21173" y="8044"/>
                </a:lnTo>
                <a:lnTo>
                  <a:pt x="21004" y="7802"/>
                </a:lnTo>
                <a:lnTo>
                  <a:pt x="20813" y="7579"/>
                </a:lnTo>
                <a:lnTo>
                  <a:pt x="20610" y="7411"/>
                </a:lnTo>
                <a:lnTo>
                  <a:pt x="20419" y="7299"/>
                </a:lnTo>
                <a:lnTo>
                  <a:pt x="20205" y="7188"/>
                </a:lnTo>
                <a:lnTo>
                  <a:pt x="19992" y="7150"/>
                </a:lnTo>
                <a:lnTo>
                  <a:pt x="19789" y="7188"/>
                </a:lnTo>
                <a:lnTo>
                  <a:pt x="19575" y="7225"/>
                </a:lnTo>
                <a:lnTo>
                  <a:pt x="19407" y="7337"/>
                </a:lnTo>
                <a:lnTo>
                  <a:pt x="19238" y="7486"/>
                </a:lnTo>
                <a:lnTo>
                  <a:pt x="19103" y="7690"/>
                </a:lnTo>
                <a:lnTo>
                  <a:pt x="18979" y="7877"/>
                </a:lnTo>
                <a:lnTo>
                  <a:pt x="18799" y="8007"/>
                </a:lnTo>
                <a:lnTo>
                  <a:pt x="18630" y="8156"/>
                </a:lnTo>
                <a:lnTo>
                  <a:pt x="18439" y="8230"/>
                </a:lnTo>
                <a:lnTo>
                  <a:pt x="18237" y="8268"/>
                </a:lnTo>
                <a:lnTo>
                  <a:pt x="18045" y="8305"/>
                </a:lnTo>
                <a:lnTo>
                  <a:pt x="17854" y="8305"/>
                </a:lnTo>
                <a:lnTo>
                  <a:pt x="17663" y="8230"/>
                </a:lnTo>
                <a:lnTo>
                  <a:pt x="17460" y="8156"/>
                </a:lnTo>
                <a:lnTo>
                  <a:pt x="17269" y="8044"/>
                </a:lnTo>
                <a:lnTo>
                  <a:pt x="17100" y="7951"/>
                </a:lnTo>
                <a:lnTo>
                  <a:pt x="16943" y="7765"/>
                </a:lnTo>
                <a:lnTo>
                  <a:pt x="16819" y="7579"/>
                </a:lnTo>
                <a:lnTo>
                  <a:pt x="16707" y="7411"/>
                </a:lnTo>
                <a:lnTo>
                  <a:pt x="16639" y="7150"/>
                </a:lnTo>
                <a:lnTo>
                  <a:pt x="16605" y="6908"/>
                </a:lnTo>
                <a:lnTo>
                  <a:pt x="16583" y="6480"/>
                </a:lnTo>
                <a:lnTo>
                  <a:pt x="16583" y="5754"/>
                </a:lnTo>
                <a:lnTo>
                  <a:pt x="16617" y="4897"/>
                </a:lnTo>
                <a:lnTo>
                  <a:pt x="16662" y="3910"/>
                </a:lnTo>
                <a:lnTo>
                  <a:pt x="16729" y="2942"/>
                </a:lnTo>
                <a:lnTo>
                  <a:pt x="16797" y="1974"/>
                </a:lnTo>
                <a:lnTo>
                  <a:pt x="16875" y="1155"/>
                </a:lnTo>
                <a:lnTo>
                  <a:pt x="16943" y="503"/>
                </a:lnTo>
                <a:lnTo>
                  <a:pt x="16920" y="503"/>
                </a:lnTo>
                <a:lnTo>
                  <a:pt x="16898" y="503"/>
                </a:lnTo>
                <a:lnTo>
                  <a:pt x="16234" y="466"/>
                </a:lnTo>
                <a:lnTo>
                  <a:pt x="15604" y="410"/>
                </a:lnTo>
                <a:lnTo>
                  <a:pt x="15030" y="335"/>
                </a:lnTo>
                <a:lnTo>
                  <a:pt x="14490" y="261"/>
                </a:lnTo>
                <a:lnTo>
                  <a:pt x="14007" y="149"/>
                </a:lnTo>
                <a:lnTo>
                  <a:pt x="13602" y="75"/>
                </a:lnTo>
                <a:lnTo>
                  <a:pt x="13298" y="0"/>
                </a:lnTo>
                <a:lnTo>
                  <a:pt x="13084" y="0"/>
                </a:lnTo>
                <a:lnTo>
                  <a:pt x="12949" y="0"/>
                </a:lnTo>
                <a:lnTo>
                  <a:pt x="12825" y="112"/>
                </a:lnTo>
                <a:lnTo>
                  <a:pt x="12690" y="261"/>
                </a:lnTo>
                <a:lnTo>
                  <a:pt x="12589" y="428"/>
                </a:lnTo>
                <a:lnTo>
                  <a:pt x="12477" y="652"/>
                </a:lnTo>
                <a:lnTo>
                  <a:pt x="12386" y="894"/>
                </a:lnTo>
                <a:lnTo>
                  <a:pt x="12330" y="1192"/>
                </a:lnTo>
                <a:lnTo>
                  <a:pt x="12285" y="1508"/>
                </a:lnTo>
                <a:lnTo>
                  <a:pt x="12240" y="1825"/>
                </a:lnTo>
                <a:lnTo>
                  <a:pt x="12218" y="2197"/>
                </a:lnTo>
                <a:lnTo>
                  <a:pt x="12240" y="2514"/>
                </a:lnTo>
                <a:lnTo>
                  <a:pt x="12285" y="2868"/>
                </a:lnTo>
                <a:lnTo>
                  <a:pt x="12353" y="3222"/>
                </a:lnTo>
                <a:lnTo>
                  <a:pt x="12431" y="3538"/>
                </a:lnTo>
                <a:lnTo>
                  <a:pt x="12544" y="3873"/>
                </a:lnTo>
                <a:lnTo>
                  <a:pt x="12713" y="4153"/>
                </a:lnTo>
                <a:lnTo>
                  <a:pt x="12893" y="4469"/>
                </a:lnTo>
                <a:lnTo>
                  <a:pt x="13017" y="4842"/>
                </a:lnTo>
                <a:lnTo>
                  <a:pt x="13129" y="5233"/>
                </a:lnTo>
                <a:lnTo>
                  <a:pt x="13185" y="5586"/>
                </a:lnTo>
                <a:lnTo>
                  <a:pt x="13230" y="5977"/>
                </a:lnTo>
                <a:lnTo>
                  <a:pt x="13208" y="6368"/>
                </a:lnTo>
                <a:lnTo>
                  <a:pt x="13185" y="6722"/>
                </a:lnTo>
                <a:lnTo>
                  <a:pt x="13106" y="7076"/>
                </a:lnTo>
                <a:lnTo>
                  <a:pt x="13017" y="7411"/>
                </a:lnTo>
                <a:lnTo>
                  <a:pt x="12870" y="7728"/>
                </a:lnTo>
                <a:lnTo>
                  <a:pt x="12690" y="8007"/>
                </a:lnTo>
                <a:lnTo>
                  <a:pt x="12499" y="8268"/>
                </a:lnTo>
                <a:lnTo>
                  <a:pt x="12285" y="8473"/>
                </a:lnTo>
                <a:lnTo>
                  <a:pt x="12027" y="8659"/>
                </a:lnTo>
                <a:lnTo>
                  <a:pt x="11723" y="8770"/>
                </a:lnTo>
                <a:lnTo>
                  <a:pt x="11419" y="8808"/>
                </a:lnTo>
                <a:lnTo>
                  <a:pt x="11250" y="8808"/>
                </a:lnTo>
                <a:lnTo>
                  <a:pt x="11093" y="8808"/>
                </a:lnTo>
                <a:lnTo>
                  <a:pt x="10969" y="8770"/>
                </a:lnTo>
                <a:lnTo>
                  <a:pt x="10812" y="8696"/>
                </a:lnTo>
                <a:lnTo>
                  <a:pt x="10688" y="8622"/>
                </a:lnTo>
                <a:lnTo>
                  <a:pt x="10575" y="8547"/>
                </a:lnTo>
                <a:lnTo>
                  <a:pt x="10452" y="8435"/>
                </a:lnTo>
                <a:lnTo>
                  <a:pt x="10339" y="8305"/>
                </a:lnTo>
                <a:lnTo>
                  <a:pt x="10148" y="8044"/>
                </a:lnTo>
                <a:lnTo>
                  <a:pt x="10002" y="7728"/>
                </a:lnTo>
                <a:lnTo>
                  <a:pt x="9867" y="7374"/>
                </a:lnTo>
                <a:lnTo>
                  <a:pt x="9754" y="6983"/>
                </a:lnTo>
                <a:lnTo>
                  <a:pt x="9698" y="6592"/>
                </a:lnTo>
                <a:lnTo>
                  <a:pt x="9653" y="6201"/>
                </a:lnTo>
                <a:lnTo>
                  <a:pt x="9630" y="5754"/>
                </a:lnTo>
                <a:lnTo>
                  <a:pt x="9653" y="5363"/>
                </a:lnTo>
                <a:lnTo>
                  <a:pt x="9720" y="4972"/>
                </a:lnTo>
                <a:lnTo>
                  <a:pt x="9799" y="4618"/>
                </a:lnTo>
                <a:lnTo>
                  <a:pt x="9912" y="4302"/>
                </a:lnTo>
                <a:lnTo>
                  <a:pt x="10035" y="4004"/>
                </a:lnTo>
                <a:lnTo>
                  <a:pt x="10170" y="3799"/>
                </a:lnTo>
                <a:lnTo>
                  <a:pt x="10283" y="3575"/>
                </a:lnTo>
                <a:lnTo>
                  <a:pt x="10362" y="3333"/>
                </a:lnTo>
                <a:lnTo>
                  <a:pt x="10429" y="3091"/>
                </a:lnTo>
                <a:lnTo>
                  <a:pt x="10474" y="2830"/>
                </a:lnTo>
                <a:lnTo>
                  <a:pt x="10497" y="2588"/>
                </a:lnTo>
                <a:lnTo>
                  <a:pt x="10474" y="2328"/>
                </a:lnTo>
                <a:lnTo>
                  <a:pt x="10429" y="2123"/>
                </a:lnTo>
                <a:lnTo>
                  <a:pt x="10362" y="1862"/>
                </a:lnTo>
                <a:lnTo>
                  <a:pt x="10260" y="1620"/>
                </a:lnTo>
                <a:lnTo>
                  <a:pt x="10125" y="1397"/>
                </a:lnTo>
                <a:lnTo>
                  <a:pt x="9934" y="1192"/>
                </a:lnTo>
                <a:lnTo>
                  <a:pt x="9720" y="968"/>
                </a:lnTo>
                <a:lnTo>
                  <a:pt x="9462" y="801"/>
                </a:lnTo>
                <a:lnTo>
                  <a:pt x="9158" y="652"/>
                </a:lnTo>
                <a:lnTo>
                  <a:pt x="8809" y="503"/>
                </a:lnTo>
                <a:lnTo>
                  <a:pt x="8438" y="428"/>
                </a:lnTo>
                <a:lnTo>
                  <a:pt x="7965" y="410"/>
                </a:lnTo>
                <a:lnTo>
                  <a:pt x="7380" y="410"/>
                </a:lnTo>
                <a:lnTo>
                  <a:pt x="6784" y="428"/>
                </a:lnTo>
                <a:lnTo>
                  <a:pt x="6154" y="503"/>
                </a:lnTo>
                <a:lnTo>
                  <a:pt x="5569" y="615"/>
                </a:lnTo>
                <a:lnTo>
                  <a:pt x="5074" y="726"/>
                </a:lnTo>
                <a:lnTo>
                  <a:pt x="4692" y="838"/>
                </a:lnTo>
                <a:lnTo>
                  <a:pt x="4815" y="1546"/>
                </a:lnTo>
                <a:lnTo>
                  <a:pt x="4995" y="2477"/>
                </a:lnTo>
                <a:lnTo>
                  <a:pt x="5142" y="3538"/>
                </a:lnTo>
                <a:lnTo>
                  <a:pt x="5265" y="4655"/>
                </a:lnTo>
                <a:lnTo>
                  <a:pt x="5310" y="5195"/>
                </a:lnTo>
                <a:lnTo>
                  <a:pt x="5355" y="5735"/>
                </a:lnTo>
                <a:lnTo>
                  <a:pt x="5378" y="6257"/>
                </a:lnTo>
                <a:lnTo>
                  <a:pt x="5378" y="6722"/>
                </a:lnTo>
                <a:lnTo>
                  <a:pt x="5333" y="7150"/>
                </a:lnTo>
                <a:lnTo>
                  <a:pt x="5288" y="7523"/>
                </a:lnTo>
                <a:lnTo>
                  <a:pt x="5254" y="7690"/>
                </a:lnTo>
                <a:lnTo>
                  <a:pt x="5209" y="7839"/>
                </a:lnTo>
                <a:lnTo>
                  <a:pt x="5164" y="7951"/>
                </a:lnTo>
                <a:lnTo>
                  <a:pt x="5097" y="8044"/>
                </a:lnTo>
                <a:lnTo>
                  <a:pt x="4973" y="8230"/>
                </a:lnTo>
                <a:lnTo>
                  <a:pt x="4815" y="8379"/>
                </a:lnTo>
                <a:lnTo>
                  <a:pt x="4692" y="8510"/>
                </a:lnTo>
                <a:lnTo>
                  <a:pt x="4534" y="8622"/>
                </a:lnTo>
                <a:lnTo>
                  <a:pt x="4388" y="8696"/>
                </a:lnTo>
                <a:lnTo>
                  <a:pt x="4230" y="8733"/>
                </a:lnTo>
                <a:lnTo>
                  <a:pt x="4062" y="8770"/>
                </a:lnTo>
                <a:lnTo>
                  <a:pt x="3915" y="8770"/>
                </a:lnTo>
                <a:lnTo>
                  <a:pt x="3758" y="8733"/>
                </a:lnTo>
                <a:lnTo>
                  <a:pt x="3634" y="8696"/>
                </a:lnTo>
                <a:lnTo>
                  <a:pt x="3477" y="8659"/>
                </a:lnTo>
                <a:lnTo>
                  <a:pt x="3353" y="8584"/>
                </a:lnTo>
                <a:lnTo>
                  <a:pt x="3218" y="8473"/>
                </a:lnTo>
                <a:lnTo>
                  <a:pt x="3094" y="8342"/>
                </a:lnTo>
                <a:lnTo>
                  <a:pt x="2982" y="8230"/>
                </a:lnTo>
                <a:lnTo>
                  <a:pt x="2892" y="8044"/>
                </a:lnTo>
                <a:lnTo>
                  <a:pt x="2745" y="7839"/>
                </a:lnTo>
                <a:lnTo>
                  <a:pt x="2577" y="7653"/>
                </a:lnTo>
                <a:lnTo>
                  <a:pt x="2374" y="7523"/>
                </a:lnTo>
                <a:lnTo>
                  <a:pt x="2138" y="7448"/>
                </a:lnTo>
                <a:lnTo>
                  <a:pt x="1924" y="7411"/>
                </a:lnTo>
                <a:lnTo>
                  <a:pt x="1665" y="7411"/>
                </a:lnTo>
                <a:lnTo>
                  <a:pt x="1429" y="7448"/>
                </a:lnTo>
                <a:lnTo>
                  <a:pt x="1193" y="7541"/>
                </a:lnTo>
                <a:lnTo>
                  <a:pt x="956" y="7690"/>
                </a:lnTo>
                <a:lnTo>
                  <a:pt x="743" y="7914"/>
                </a:lnTo>
                <a:lnTo>
                  <a:pt x="518" y="8193"/>
                </a:lnTo>
                <a:lnTo>
                  <a:pt x="349" y="8510"/>
                </a:lnTo>
                <a:lnTo>
                  <a:pt x="282" y="8696"/>
                </a:lnTo>
                <a:lnTo>
                  <a:pt x="203" y="8901"/>
                </a:lnTo>
                <a:lnTo>
                  <a:pt x="158" y="9124"/>
                </a:lnTo>
                <a:lnTo>
                  <a:pt x="90" y="9329"/>
                </a:lnTo>
                <a:lnTo>
                  <a:pt x="45" y="9590"/>
                </a:lnTo>
                <a:lnTo>
                  <a:pt x="23" y="9869"/>
                </a:lnTo>
                <a:lnTo>
                  <a:pt x="0" y="10167"/>
                </a:lnTo>
                <a:lnTo>
                  <a:pt x="0" y="10446"/>
                </a:lnTo>
                <a:lnTo>
                  <a:pt x="0" y="10688"/>
                </a:lnTo>
                <a:lnTo>
                  <a:pt x="23" y="10949"/>
                </a:lnTo>
                <a:lnTo>
                  <a:pt x="45" y="11154"/>
                </a:lnTo>
                <a:lnTo>
                  <a:pt x="90" y="11377"/>
                </a:lnTo>
                <a:lnTo>
                  <a:pt x="135" y="11582"/>
                </a:lnTo>
                <a:lnTo>
                  <a:pt x="203" y="11768"/>
                </a:lnTo>
                <a:lnTo>
                  <a:pt x="259" y="11955"/>
                </a:lnTo>
                <a:lnTo>
                  <a:pt x="349" y="12122"/>
                </a:lnTo>
                <a:lnTo>
                  <a:pt x="507" y="12401"/>
                </a:lnTo>
                <a:lnTo>
                  <a:pt x="698" y="12662"/>
                </a:lnTo>
                <a:lnTo>
                  <a:pt x="911" y="12848"/>
                </a:lnTo>
                <a:lnTo>
                  <a:pt x="1125" y="12979"/>
                </a:lnTo>
                <a:lnTo>
                  <a:pt x="1362" y="13090"/>
                </a:lnTo>
                <a:lnTo>
                  <a:pt x="1575" y="13165"/>
                </a:lnTo>
                <a:lnTo>
                  <a:pt x="1823" y="13165"/>
                </a:lnTo>
                <a:lnTo>
                  <a:pt x="2037" y="13128"/>
                </a:lnTo>
                <a:lnTo>
                  <a:pt x="2228" y="13053"/>
                </a:lnTo>
                <a:lnTo>
                  <a:pt x="2397" y="12942"/>
                </a:lnTo>
                <a:lnTo>
                  <a:pt x="2554" y="12774"/>
                </a:lnTo>
                <a:lnTo>
                  <a:pt x="2655" y="12588"/>
                </a:lnTo>
                <a:lnTo>
                  <a:pt x="2768" y="12401"/>
                </a:lnTo>
                <a:lnTo>
                  <a:pt x="2892" y="12271"/>
                </a:lnTo>
                <a:lnTo>
                  <a:pt x="3049" y="12159"/>
                </a:lnTo>
                <a:lnTo>
                  <a:pt x="3195" y="12085"/>
                </a:lnTo>
                <a:lnTo>
                  <a:pt x="3375" y="12085"/>
                </a:lnTo>
                <a:lnTo>
                  <a:pt x="3544" y="12085"/>
                </a:lnTo>
                <a:lnTo>
                  <a:pt x="3690" y="12159"/>
                </a:lnTo>
                <a:lnTo>
                  <a:pt x="3870" y="12234"/>
                </a:lnTo>
                <a:lnTo>
                  <a:pt x="4039" y="12346"/>
                </a:lnTo>
                <a:lnTo>
                  <a:pt x="4197" y="12476"/>
                </a:lnTo>
                <a:lnTo>
                  <a:pt x="4320" y="12625"/>
                </a:lnTo>
                <a:lnTo>
                  <a:pt x="4455" y="12811"/>
                </a:lnTo>
                <a:lnTo>
                  <a:pt x="4534" y="13016"/>
                </a:lnTo>
                <a:lnTo>
                  <a:pt x="4624" y="13239"/>
                </a:lnTo>
                <a:lnTo>
                  <a:pt x="4669" y="13444"/>
                </a:lnTo>
                <a:lnTo>
                  <a:pt x="4692" y="13668"/>
                </a:lnTo>
                <a:lnTo>
                  <a:pt x="4669" y="14264"/>
                </a:lnTo>
                <a:lnTo>
                  <a:pt x="4624" y="15027"/>
                </a:lnTo>
                <a:lnTo>
                  <a:pt x="4579" y="15958"/>
                </a:lnTo>
                <a:lnTo>
                  <a:pt x="4557" y="16908"/>
                </a:lnTo>
                <a:lnTo>
                  <a:pt x="4534" y="17950"/>
                </a:lnTo>
                <a:lnTo>
                  <a:pt x="4534" y="18993"/>
                </a:lnTo>
                <a:lnTo>
                  <a:pt x="4557" y="19496"/>
                </a:lnTo>
                <a:lnTo>
                  <a:pt x="4579" y="19962"/>
                </a:lnTo>
                <a:lnTo>
                  <a:pt x="4624" y="20408"/>
                </a:lnTo>
                <a:lnTo>
                  <a:pt x="4692" y="20818"/>
                </a:lnTo>
                <a:lnTo>
                  <a:pt x="4815" y="20911"/>
                </a:lnTo>
                <a:lnTo>
                  <a:pt x="5007" y="20986"/>
                </a:lnTo>
                <a:lnTo>
                  <a:pt x="5232" y="21060"/>
                </a:lnTo>
                <a:lnTo>
                  <a:pt x="5445" y="21097"/>
                </a:lnTo>
                <a:lnTo>
                  <a:pt x="6008" y="21097"/>
                </a:lnTo>
                <a:lnTo>
                  <a:pt x="6604" y="21060"/>
                </a:lnTo>
                <a:lnTo>
                  <a:pt x="7279" y="20986"/>
                </a:lnTo>
                <a:lnTo>
                  <a:pt x="7965" y="20911"/>
                </a:lnTo>
                <a:lnTo>
                  <a:pt x="8663" y="20837"/>
                </a:lnTo>
                <a:lnTo>
                  <a:pt x="9327" y="20818"/>
                </a:lnTo>
                <a:close/>
              </a:path>
            </a:pathLst>
          </a:custGeom>
          <a:solidFill>
            <a:srgbClr val="BFBFBF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8072436" y="3074986"/>
            <a:ext cx="584200" cy="719137"/>
          </a:xfrm>
          <a:custGeom>
            <a:avLst/>
            <a:gdLst/>
            <a:ahLst/>
            <a:cxnLst/>
            <a:rect l="0" t="0" r="0" b="0"/>
            <a:pathLst>
              <a:path w="21547" h="21626" extrusionOk="0">
                <a:moveTo>
                  <a:pt x="6519" y="20840"/>
                </a:moveTo>
                <a:lnTo>
                  <a:pt x="6999" y="20971"/>
                </a:lnTo>
                <a:lnTo>
                  <a:pt x="7407" y="21036"/>
                </a:lnTo>
                <a:lnTo>
                  <a:pt x="7816" y="21063"/>
                </a:lnTo>
                <a:lnTo>
                  <a:pt x="8136" y="21063"/>
                </a:lnTo>
                <a:lnTo>
                  <a:pt x="8438" y="21010"/>
                </a:lnTo>
                <a:lnTo>
                  <a:pt x="8704" y="20945"/>
                </a:lnTo>
                <a:lnTo>
                  <a:pt x="8917" y="20840"/>
                </a:lnTo>
                <a:lnTo>
                  <a:pt x="9042" y="20709"/>
                </a:lnTo>
                <a:lnTo>
                  <a:pt x="9184" y="20564"/>
                </a:lnTo>
                <a:lnTo>
                  <a:pt x="9255" y="20407"/>
                </a:lnTo>
                <a:lnTo>
                  <a:pt x="9290" y="20237"/>
                </a:lnTo>
                <a:lnTo>
                  <a:pt x="9290" y="20040"/>
                </a:lnTo>
                <a:lnTo>
                  <a:pt x="9219" y="19857"/>
                </a:lnTo>
                <a:lnTo>
                  <a:pt x="9113" y="19686"/>
                </a:lnTo>
                <a:lnTo>
                  <a:pt x="8988" y="19503"/>
                </a:lnTo>
                <a:lnTo>
                  <a:pt x="8811" y="19332"/>
                </a:lnTo>
                <a:lnTo>
                  <a:pt x="8544" y="19110"/>
                </a:lnTo>
                <a:lnTo>
                  <a:pt x="8331" y="18848"/>
                </a:lnTo>
                <a:lnTo>
                  <a:pt x="8171" y="18572"/>
                </a:lnTo>
                <a:lnTo>
                  <a:pt x="8029" y="18297"/>
                </a:lnTo>
                <a:lnTo>
                  <a:pt x="7922" y="17996"/>
                </a:lnTo>
                <a:lnTo>
                  <a:pt x="7887" y="17694"/>
                </a:lnTo>
                <a:lnTo>
                  <a:pt x="7887" y="17419"/>
                </a:lnTo>
                <a:lnTo>
                  <a:pt x="7922" y="17117"/>
                </a:lnTo>
                <a:lnTo>
                  <a:pt x="8029" y="16868"/>
                </a:lnTo>
                <a:lnTo>
                  <a:pt x="8171" y="16619"/>
                </a:lnTo>
                <a:lnTo>
                  <a:pt x="8260" y="16488"/>
                </a:lnTo>
                <a:lnTo>
                  <a:pt x="8367" y="16357"/>
                </a:lnTo>
                <a:lnTo>
                  <a:pt x="8509" y="16265"/>
                </a:lnTo>
                <a:lnTo>
                  <a:pt x="8633" y="16161"/>
                </a:lnTo>
                <a:lnTo>
                  <a:pt x="8775" y="16082"/>
                </a:lnTo>
                <a:lnTo>
                  <a:pt x="8953" y="16003"/>
                </a:lnTo>
                <a:lnTo>
                  <a:pt x="9148" y="15938"/>
                </a:lnTo>
                <a:lnTo>
                  <a:pt x="9326" y="15859"/>
                </a:lnTo>
                <a:lnTo>
                  <a:pt x="9557" y="15833"/>
                </a:lnTo>
                <a:lnTo>
                  <a:pt x="9770" y="15781"/>
                </a:lnTo>
                <a:lnTo>
                  <a:pt x="10036" y="15754"/>
                </a:lnTo>
                <a:lnTo>
                  <a:pt x="10285" y="15754"/>
                </a:lnTo>
                <a:lnTo>
                  <a:pt x="10622" y="15754"/>
                </a:lnTo>
                <a:lnTo>
                  <a:pt x="10889" y="15754"/>
                </a:lnTo>
                <a:lnTo>
                  <a:pt x="11173" y="15781"/>
                </a:lnTo>
                <a:lnTo>
                  <a:pt x="11440" y="15833"/>
                </a:lnTo>
                <a:lnTo>
                  <a:pt x="11670" y="15885"/>
                </a:lnTo>
                <a:lnTo>
                  <a:pt x="11919" y="15938"/>
                </a:lnTo>
                <a:lnTo>
                  <a:pt x="12115" y="16003"/>
                </a:lnTo>
                <a:lnTo>
                  <a:pt x="12328" y="16082"/>
                </a:lnTo>
                <a:lnTo>
                  <a:pt x="12505" y="16161"/>
                </a:lnTo>
                <a:lnTo>
                  <a:pt x="12665" y="16265"/>
                </a:lnTo>
                <a:lnTo>
                  <a:pt x="12807" y="16357"/>
                </a:lnTo>
                <a:lnTo>
                  <a:pt x="12932" y="16462"/>
                </a:lnTo>
                <a:lnTo>
                  <a:pt x="13145" y="16685"/>
                </a:lnTo>
                <a:lnTo>
                  <a:pt x="13322" y="16934"/>
                </a:lnTo>
                <a:lnTo>
                  <a:pt x="13411" y="17196"/>
                </a:lnTo>
                <a:lnTo>
                  <a:pt x="13482" y="17471"/>
                </a:lnTo>
                <a:lnTo>
                  <a:pt x="13482" y="17747"/>
                </a:lnTo>
                <a:lnTo>
                  <a:pt x="13411" y="18022"/>
                </a:lnTo>
                <a:lnTo>
                  <a:pt x="13322" y="18271"/>
                </a:lnTo>
                <a:lnTo>
                  <a:pt x="13180" y="18520"/>
                </a:lnTo>
                <a:lnTo>
                  <a:pt x="13003" y="18756"/>
                </a:lnTo>
                <a:lnTo>
                  <a:pt x="12772" y="18979"/>
                </a:lnTo>
                <a:lnTo>
                  <a:pt x="12328" y="19359"/>
                </a:lnTo>
                <a:lnTo>
                  <a:pt x="12026" y="19686"/>
                </a:lnTo>
                <a:lnTo>
                  <a:pt x="11919" y="19804"/>
                </a:lnTo>
                <a:lnTo>
                  <a:pt x="11813" y="19962"/>
                </a:lnTo>
                <a:lnTo>
                  <a:pt x="11777" y="20080"/>
                </a:lnTo>
                <a:lnTo>
                  <a:pt x="11777" y="20211"/>
                </a:lnTo>
                <a:lnTo>
                  <a:pt x="11777" y="20342"/>
                </a:lnTo>
                <a:lnTo>
                  <a:pt x="11848" y="20433"/>
                </a:lnTo>
                <a:lnTo>
                  <a:pt x="11955" y="20538"/>
                </a:lnTo>
                <a:lnTo>
                  <a:pt x="12079" y="20643"/>
                </a:lnTo>
                <a:lnTo>
                  <a:pt x="12221" y="20735"/>
                </a:lnTo>
                <a:lnTo>
                  <a:pt x="12434" y="20840"/>
                </a:lnTo>
                <a:lnTo>
                  <a:pt x="12665" y="20945"/>
                </a:lnTo>
                <a:lnTo>
                  <a:pt x="12967" y="21036"/>
                </a:lnTo>
                <a:lnTo>
                  <a:pt x="13322" y="21141"/>
                </a:lnTo>
                <a:lnTo>
                  <a:pt x="13767" y="21246"/>
                </a:lnTo>
                <a:lnTo>
                  <a:pt x="14211" y="21338"/>
                </a:lnTo>
                <a:lnTo>
                  <a:pt x="14672" y="21416"/>
                </a:lnTo>
                <a:lnTo>
                  <a:pt x="15188" y="21495"/>
                </a:lnTo>
                <a:lnTo>
                  <a:pt x="15703" y="21548"/>
                </a:lnTo>
                <a:lnTo>
                  <a:pt x="16253" y="21600"/>
                </a:lnTo>
                <a:lnTo>
                  <a:pt x="16769" y="21626"/>
                </a:lnTo>
                <a:lnTo>
                  <a:pt x="17301" y="21626"/>
                </a:lnTo>
                <a:lnTo>
                  <a:pt x="17852" y="21626"/>
                </a:lnTo>
                <a:lnTo>
                  <a:pt x="18367" y="21600"/>
                </a:lnTo>
                <a:lnTo>
                  <a:pt x="18847" y="21521"/>
                </a:lnTo>
                <a:lnTo>
                  <a:pt x="19291" y="21443"/>
                </a:lnTo>
                <a:lnTo>
                  <a:pt x="19735" y="21338"/>
                </a:lnTo>
                <a:lnTo>
                  <a:pt x="20108" y="21220"/>
                </a:lnTo>
                <a:lnTo>
                  <a:pt x="20445" y="21036"/>
                </a:lnTo>
                <a:lnTo>
                  <a:pt x="20374" y="20735"/>
                </a:lnTo>
                <a:lnTo>
                  <a:pt x="20303" y="20433"/>
                </a:lnTo>
                <a:lnTo>
                  <a:pt x="20250" y="20106"/>
                </a:lnTo>
                <a:lnTo>
                  <a:pt x="20250" y="19752"/>
                </a:lnTo>
                <a:lnTo>
                  <a:pt x="20215" y="19031"/>
                </a:lnTo>
                <a:lnTo>
                  <a:pt x="20250" y="18297"/>
                </a:lnTo>
                <a:lnTo>
                  <a:pt x="20303" y="17589"/>
                </a:lnTo>
                <a:lnTo>
                  <a:pt x="20374" y="16960"/>
                </a:lnTo>
                <a:lnTo>
                  <a:pt x="20445" y="16436"/>
                </a:lnTo>
                <a:lnTo>
                  <a:pt x="20445" y="16003"/>
                </a:lnTo>
                <a:lnTo>
                  <a:pt x="20445" y="15859"/>
                </a:lnTo>
                <a:lnTo>
                  <a:pt x="20339" y="15702"/>
                </a:lnTo>
                <a:lnTo>
                  <a:pt x="20250" y="15558"/>
                </a:lnTo>
                <a:lnTo>
                  <a:pt x="20072" y="15400"/>
                </a:lnTo>
                <a:lnTo>
                  <a:pt x="19895" y="15282"/>
                </a:lnTo>
                <a:lnTo>
                  <a:pt x="19664" y="15178"/>
                </a:lnTo>
                <a:lnTo>
                  <a:pt x="19415" y="15073"/>
                </a:lnTo>
                <a:lnTo>
                  <a:pt x="19184" y="15007"/>
                </a:lnTo>
                <a:lnTo>
                  <a:pt x="18918" y="14955"/>
                </a:lnTo>
                <a:lnTo>
                  <a:pt x="18634" y="14902"/>
                </a:lnTo>
                <a:lnTo>
                  <a:pt x="18403" y="14902"/>
                </a:lnTo>
                <a:lnTo>
                  <a:pt x="18119" y="14902"/>
                </a:lnTo>
                <a:lnTo>
                  <a:pt x="17888" y="14955"/>
                </a:lnTo>
                <a:lnTo>
                  <a:pt x="17657" y="15033"/>
                </a:lnTo>
                <a:lnTo>
                  <a:pt x="17444" y="15125"/>
                </a:lnTo>
                <a:lnTo>
                  <a:pt x="17266" y="15256"/>
                </a:lnTo>
                <a:lnTo>
                  <a:pt x="17070" y="15374"/>
                </a:lnTo>
                <a:lnTo>
                  <a:pt x="16822" y="15505"/>
                </a:lnTo>
                <a:lnTo>
                  <a:pt x="16555" y="15584"/>
                </a:lnTo>
                <a:lnTo>
                  <a:pt x="16253" y="15636"/>
                </a:lnTo>
                <a:lnTo>
                  <a:pt x="15916" y="15663"/>
                </a:lnTo>
                <a:lnTo>
                  <a:pt x="15561" y="15636"/>
                </a:lnTo>
                <a:lnTo>
                  <a:pt x="15188" y="15610"/>
                </a:lnTo>
                <a:lnTo>
                  <a:pt x="14850" y="15531"/>
                </a:lnTo>
                <a:lnTo>
                  <a:pt x="14513" y="15427"/>
                </a:lnTo>
                <a:lnTo>
                  <a:pt x="14175" y="15282"/>
                </a:lnTo>
                <a:lnTo>
                  <a:pt x="13855" y="15125"/>
                </a:lnTo>
                <a:lnTo>
                  <a:pt x="13589" y="14929"/>
                </a:lnTo>
                <a:lnTo>
                  <a:pt x="13482" y="14798"/>
                </a:lnTo>
                <a:lnTo>
                  <a:pt x="13376" y="14680"/>
                </a:lnTo>
                <a:lnTo>
                  <a:pt x="13287" y="14548"/>
                </a:lnTo>
                <a:lnTo>
                  <a:pt x="13216" y="14404"/>
                </a:lnTo>
                <a:lnTo>
                  <a:pt x="13145" y="14247"/>
                </a:lnTo>
                <a:lnTo>
                  <a:pt x="13109" y="14103"/>
                </a:lnTo>
                <a:lnTo>
                  <a:pt x="13074" y="13919"/>
                </a:lnTo>
                <a:lnTo>
                  <a:pt x="13074" y="13749"/>
                </a:lnTo>
                <a:lnTo>
                  <a:pt x="13074" y="13539"/>
                </a:lnTo>
                <a:lnTo>
                  <a:pt x="13109" y="13343"/>
                </a:lnTo>
                <a:lnTo>
                  <a:pt x="13145" y="13146"/>
                </a:lnTo>
                <a:lnTo>
                  <a:pt x="13216" y="12963"/>
                </a:lnTo>
                <a:lnTo>
                  <a:pt x="13287" y="12818"/>
                </a:lnTo>
                <a:lnTo>
                  <a:pt x="13376" y="12661"/>
                </a:lnTo>
                <a:lnTo>
                  <a:pt x="13482" y="12517"/>
                </a:lnTo>
                <a:lnTo>
                  <a:pt x="13624" y="12386"/>
                </a:lnTo>
                <a:lnTo>
                  <a:pt x="13891" y="12163"/>
                </a:lnTo>
                <a:lnTo>
                  <a:pt x="14228" y="11953"/>
                </a:lnTo>
                <a:lnTo>
                  <a:pt x="14584" y="11809"/>
                </a:lnTo>
                <a:lnTo>
                  <a:pt x="14957" y="11704"/>
                </a:lnTo>
                <a:lnTo>
                  <a:pt x="15330" y="11626"/>
                </a:lnTo>
                <a:lnTo>
                  <a:pt x="15703" y="11586"/>
                </a:lnTo>
                <a:lnTo>
                  <a:pt x="16076" y="11586"/>
                </a:lnTo>
                <a:lnTo>
                  <a:pt x="16449" y="11626"/>
                </a:lnTo>
                <a:lnTo>
                  <a:pt x="16804" y="11678"/>
                </a:lnTo>
                <a:lnTo>
                  <a:pt x="17142" y="11783"/>
                </a:lnTo>
                <a:lnTo>
                  <a:pt x="17408" y="11914"/>
                </a:lnTo>
                <a:lnTo>
                  <a:pt x="17657" y="12058"/>
                </a:lnTo>
                <a:lnTo>
                  <a:pt x="17781" y="12163"/>
                </a:lnTo>
                <a:lnTo>
                  <a:pt x="17959" y="12255"/>
                </a:lnTo>
                <a:lnTo>
                  <a:pt x="18154" y="12360"/>
                </a:lnTo>
                <a:lnTo>
                  <a:pt x="18332" y="12412"/>
                </a:lnTo>
                <a:lnTo>
                  <a:pt x="18563" y="12491"/>
                </a:lnTo>
                <a:lnTo>
                  <a:pt x="18776" y="12517"/>
                </a:lnTo>
                <a:lnTo>
                  <a:pt x="19007" y="12543"/>
                </a:lnTo>
                <a:lnTo>
                  <a:pt x="19255" y="12556"/>
                </a:lnTo>
                <a:lnTo>
                  <a:pt x="19486" y="12556"/>
                </a:lnTo>
                <a:lnTo>
                  <a:pt x="19735" y="12543"/>
                </a:lnTo>
                <a:lnTo>
                  <a:pt x="19966" y="12491"/>
                </a:lnTo>
                <a:lnTo>
                  <a:pt x="20215" y="12438"/>
                </a:lnTo>
                <a:lnTo>
                  <a:pt x="20445" y="12386"/>
                </a:lnTo>
                <a:lnTo>
                  <a:pt x="20694" y="12281"/>
                </a:lnTo>
                <a:lnTo>
                  <a:pt x="20890" y="12189"/>
                </a:lnTo>
                <a:lnTo>
                  <a:pt x="21138" y="12058"/>
                </a:lnTo>
                <a:lnTo>
                  <a:pt x="21192" y="11980"/>
                </a:lnTo>
                <a:lnTo>
                  <a:pt x="21298" y="11914"/>
                </a:lnTo>
                <a:lnTo>
                  <a:pt x="21369" y="11809"/>
                </a:lnTo>
                <a:lnTo>
                  <a:pt x="21405" y="11678"/>
                </a:lnTo>
                <a:lnTo>
                  <a:pt x="21511" y="11429"/>
                </a:lnTo>
                <a:lnTo>
                  <a:pt x="21547" y="11128"/>
                </a:lnTo>
                <a:lnTo>
                  <a:pt x="21547" y="10774"/>
                </a:lnTo>
                <a:lnTo>
                  <a:pt x="21547" y="10420"/>
                </a:lnTo>
                <a:lnTo>
                  <a:pt x="21476" y="10040"/>
                </a:lnTo>
                <a:lnTo>
                  <a:pt x="21405" y="9673"/>
                </a:lnTo>
                <a:lnTo>
                  <a:pt x="21192" y="8860"/>
                </a:lnTo>
                <a:lnTo>
                  <a:pt x="20961" y="8139"/>
                </a:lnTo>
                <a:lnTo>
                  <a:pt x="20694" y="7484"/>
                </a:lnTo>
                <a:lnTo>
                  <a:pt x="20445" y="6973"/>
                </a:lnTo>
                <a:lnTo>
                  <a:pt x="19895" y="7051"/>
                </a:lnTo>
                <a:lnTo>
                  <a:pt x="19326" y="7104"/>
                </a:lnTo>
                <a:lnTo>
                  <a:pt x="18740" y="7156"/>
                </a:lnTo>
                <a:lnTo>
                  <a:pt x="18119" y="7156"/>
                </a:lnTo>
                <a:lnTo>
                  <a:pt x="17550" y="7156"/>
                </a:lnTo>
                <a:lnTo>
                  <a:pt x="16964" y="7130"/>
                </a:lnTo>
                <a:lnTo>
                  <a:pt x="16378" y="7104"/>
                </a:lnTo>
                <a:lnTo>
                  <a:pt x="15880" y="7051"/>
                </a:lnTo>
                <a:lnTo>
                  <a:pt x="14886" y="6947"/>
                </a:lnTo>
                <a:lnTo>
                  <a:pt x="14104" y="6855"/>
                </a:lnTo>
                <a:lnTo>
                  <a:pt x="13589" y="6776"/>
                </a:lnTo>
                <a:lnTo>
                  <a:pt x="13411" y="6750"/>
                </a:lnTo>
                <a:lnTo>
                  <a:pt x="12967" y="6593"/>
                </a:lnTo>
                <a:lnTo>
                  <a:pt x="12594" y="6422"/>
                </a:lnTo>
                <a:lnTo>
                  <a:pt x="12257" y="6252"/>
                </a:lnTo>
                <a:lnTo>
                  <a:pt x="12026" y="6042"/>
                </a:lnTo>
                <a:lnTo>
                  <a:pt x="11813" y="5819"/>
                </a:lnTo>
                <a:lnTo>
                  <a:pt x="11670" y="5597"/>
                </a:lnTo>
                <a:lnTo>
                  <a:pt x="11582" y="5361"/>
                </a:lnTo>
                <a:lnTo>
                  <a:pt x="11511" y="5138"/>
                </a:lnTo>
                <a:lnTo>
                  <a:pt x="11511" y="4889"/>
                </a:lnTo>
                <a:lnTo>
                  <a:pt x="11546" y="4666"/>
                </a:lnTo>
                <a:lnTo>
                  <a:pt x="11617" y="4430"/>
                </a:lnTo>
                <a:lnTo>
                  <a:pt x="11706" y="4233"/>
                </a:lnTo>
                <a:lnTo>
                  <a:pt x="11813" y="4037"/>
                </a:lnTo>
                <a:lnTo>
                  <a:pt x="11990" y="3853"/>
                </a:lnTo>
                <a:lnTo>
                  <a:pt x="12186" y="3683"/>
                </a:lnTo>
                <a:lnTo>
                  <a:pt x="12399" y="3552"/>
                </a:lnTo>
                <a:lnTo>
                  <a:pt x="12594" y="3408"/>
                </a:lnTo>
                <a:lnTo>
                  <a:pt x="12772" y="3198"/>
                </a:lnTo>
                <a:lnTo>
                  <a:pt x="12932" y="2975"/>
                </a:lnTo>
                <a:lnTo>
                  <a:pt x="13074" y="2700"/>
                </a:lnTo>
                <a:lnTo>
                  <a:pt x="13180" y="2425"/>
                </a:lnTo>
                <a:lnTo>
                  <a:pt x="13216" y="2123"/>
                </a:lnTo>
                <a:lnTo>
                  <a:pt x="13251" y="1822"/>
                </a:lnTo>
                <a:lnTo>
                  <a:pt x="13180" y="1520"/>
                </a:lnTo>
                <a:lnTo>
                  <a:pt x="13074" y="1219"/>
                </a:lnTo>
                <a:lnTo>
                  <a:pt x="12932" y="931"/>
                </a:lnTo>
                <a:lnTo>
                  <a:pt x="12843" y="813"/>
                </a:lnTo>
                <a:lnTo>
                  <a:pt x="12701" y="681"/>
                </a:lnTo>
                <a:lnTo>
                  <a:pt x="12559" y="564"/>
                </a:lnTo>
                <a:lnTo>
                  <a:pt x="12399" y="459"/>
                </a:lnTo>
                <a:lnTo>
                  <a:pt x="12221" y="354"/>
                </a:lnTo>
                <a:lnTo>
                  <a:pt x="12026" y="262"/>
                </a:lnTo>
                <a:lnTo>
                  <a:pt x="11777" y="183"/>
                </a:lnTo>
                <a:lnTo>
                  <a:pt x="11546" y="131"/>
                </a:lnTo>
                <a:lnTo>
                  <a:pt x="11262" y="52"/>
                </a:lnTo>
                <a:lnTo>
                  <a:pt x="10995" y="26"/>
                </a:lnTo>
                <a:lnTo>
                  <a:pt x="10694" y="0"/>
                </a:lnTo>
                <a:lnTo>
                  <a:pt x="10338" y="0"/>
                </a:lnTo>
                <a:lnTo>
                  <a:pt x="10036" y="0"/>
                </a:lnTo>
                <a:lnTo>
                  <a:pt x="9734" y="26"/>
                </a:lnTo>
                <a:lnTo>
                  <a:pt x="9468" y="52"/>
                </a:lnTo>
                <a:lnTo>
                  <a:pt x="9219" y="105"/>
                </a:lnTo>
                <a:lnTo>
                  <a:pt x="8988" y="157"/>
                </a:lnTo>
                <a:lnTo>
                  <a:pt x="8740" y="210"/>
                </a:lnTo>
                <a:lnTo>
                  <a:pt x="8544" y="288"/>
                </a:lnTo>
                <a:lnTo>
                  <a:pt x="8331" y="380"/>
                </a:lnTo>
                <a:lnTo>
                  <a:pt x="8171" y="459"/>
                </a:lnTo>
                <a:lnTo>
                  <a:pt x="7994" y="564"/>
                </a:lnTo>
                <a:lnTo>
                  <a:pt x="7851" y="655"/>
                </a:lnTo>
                <a:lnTo>
                  <a:pt x="7727" y="786"/>
                </a:lnTo>
                <a:lnTo>
                  <a:pt x="7514" y="1009"/>
                </a:lnTo>
                <a:lnTo>
                  <a:pt x="7336" y="1284"/>
                </a:lnTo>
                <a:lnTo>
                  <a:pt x="7247" y="1547"/>
                </a:lnTo>
                <a:lnTo>
                  <a:pt x="7212" y="1848"/>
                </a:lnTo>
                <a:lnTo>
                  <a:pt x="7212" y="2123"/>
                </a:lnTo>
                <a:lnTo>
                  <a:pt x="7247" y="2398"/>
                </a:lnTo>
                <a:lnTo>
                  <a:pt x="7336" y="2674"/>
                </a:lnTo>
                <a:lnTo>
                  <a:pt x="7514" y="2923"/>
                </a:lnTo>
                <a:lnTo>
                  <a:pt x="7727" y="3146"/>
                </a:lnTo>
                <a:lnTo>
                  <a:pt x="7958" y="3381"/>
                </a:lnTo>
                <a:lnTo>
                  <a:pt x="8189" y="3578"/>
                </a:lnTo>
                <a:lnTo>
                  <a:pt x="8402" y="3801"/>
                </a:lnTo>
                <a:lnTo>
                  <a:pt x="8580" y="4037"/>
                </a:lnTo>
                <a:lnTo>
                  <a:pt x="8669" y="4260"/>
                </a:lnTo>
                <a:lnTo>
                  <a:pt x="8740" y="4509"/>
                </a:lnTo>
                <a:lnTo>
                  <a:pt x="8740" y="4758"/>
                </a:lnTo>
                <a:lnTo>
                  <a:pt x="8704" y="5007"/>
                </a:lnTo>
                <a:lnTo>
                  <a:pt x="8615" y="5243"/>
                </a:lnTo>
                <a:lnTo>
                  <a:pt x="8473" y="5492"/>
                </a:lnTo>
                <a:lnTo>
                  <a:pt x="8260" y="5714"/>
                </a:lnTo>
                <a:lnTo>
                  <a:pt x="8029" y="5924"/>
                </a:lnTo>
                <a:lnTo>
                  <a:pt x="7727" y="6147"/>
                </a:lnTo>
                <a:lnTo>
                  <a:pt x="7372" y="6317"/>
                </a:lnTo>
                <a:lnTo>
                  <a:pt x="6963" y="6475"/>
                </a:lnTo>
                <a:lnTo>
                  <a:pt x="6484" y="6619"/>
                </a:lnTo>
                <a:lnTo>
                  <a:pt x="5986" y="6750"/>
                </a:lnTo>
                <a:lnTo>
                  <a:pt x="5578" y="6750"/>
                </a:lnTo>
                <a:lnTo>
                  <a:pt x="5027" y="6750"/>
                </a:lnTo>
                <a:lnTo>
                  <a:pt x="4441" y="6750"/>
                </a:lnTo>
                <a:lnTo>
                  <a:pt x="3766" y="6750"/>
                </a:lnTo>
                <a:lnTo>
                  <a:pt x="3038" y="6750"/>
                </a:lnTo>
                <a:lnTo>
                  <a:pt x="2256" y="6750"/>
                </a:lnTo>
                <a:lnTo>
                  <a:pt x="1439" y="6750"/>
                </a:lnTo>
                <a:lnTo>
                  <a:pt x="586" y="6750"/>
                </a:lnTo>
                <a:lnTo>
                  <a:pt x="480" y="7182"/>
                </a:lnTo>
                <a:lnTo>
                  <a:pt x="355" y="7785"/>
                </a:lnTo>
                <a:lnTo>
                  <a:pt x="249" y="8441"/>
                </a:lnTo>
                <a:lnTo>
                  <a:pt x="142" y="9135"/>
                </a:lnTo>
                <a:lnTo>
                  <a:pt x="36" y="9817"/>
                </a:lnTo>
                <a:lnTo>
                  <a:pt x="0" y="10446"/>
                </a:lnTo>
                <a:lnTo>
                  <a:pt x="0" y="10931"/>
                </a:lnTo>
                <a:lnTo>
                  <a:pt x="0" y="11259"/>
                </a:lnTo>
                <a:lnTo>
                  <a:pt x="107" y="11429"/>
                </a:lnTo>
                <a:lnTo>
                  <a:pt x="213" y="11599"/>
                </a:lnTo>
                <a:lnTo>
                  <a:pt x="391" y="11731"/>
                </a:lnTo>
                <a:lnTo>
                  <a:pt x="586" y="11862"/>
                </a:lnTo>
                <a:lnTo>
                  <a:pt x="835" y="11980"/>
                </a:lnTo>
                <a:lnTo>
                  <a:pt x="1101" y="12058"/>
                </a:lnTo>
                <a:lnTo>
                  <a:pt x="1403" y="12137"/>
                </a:lnTo>
                <a:lnTo>
                  <a:pt x="1688" y="12189"/>
                </a:lnTo>
                <a:lnTo>
                  <a:pt x="2025" y="12215"/>
                </a:lnTo>
                <a:lnTo>
                  <a:pt x="2327" y="12229"/>
                </a:lnTo>
                <a:lnTo>
                  <a:pt x="2629" y="12215"/>
                </a:lnTo>
                <a:lnTo>
                  <a:pt x="2949" y="12189"/>
                </a:lnTo>
                <a:lnTo>
                  <a:pt x="3251" y="12137"/>
                </a:lnTo>
                <a:lnTo>
                  <a:pt x="3517" y="12032"/>
                </a:lnTo>
                <a:lnTo>
                  <a:pt x="3766" y="11927"/>
                </a:lnTo>
                <a:lnTo>
                  <a:pt x="3997" y="11809"/>
                </a:lnTo>
                <a:lnTo>
                  <a:pt x="4210" y="11652"/>
                </a:lnTo>
                <a:lnTo>
                  <a:pt x="4476" y="11560"/>
                </a:lnTo>
                <a:lnTo>
                  <a:pt x="4743" y="11481"/>
                </a:lnTo>
                <a:lnTo>
                  <a:pt x="5063" y="11455"/>
                </a:lnTo>
                <a:lnTo>
                  <a:pt x="5400" y="11429"/>
                </a:lnTo>
                <a:lnTo>
                  <a:pt x="5702" y="11455"/>
                </a:lnTo>
                <a:lnTo>
                  <a:pt x="6040" y="11508"/>
                </a:lnTo>
                <a:lnTo>
                  <a:pt x="6395" y="11599"/>
                </a:lnTo>
                <a:lnTo>
                  <a:pt x="6697" y="11731"/>
                </a:lnTo>
                <a:lnTo>
                  <a:pt x="6999" y="11888"/>
                </a:lnTo>
                <a:lnTo>
                  <a:pt x="7247" y="12058"/>
                </a:lnTo>
                <a:lnTo>
                  <a:pt x="7478" y="12281"/>
                </a:lnTo>
                <a:lnTo>
                  <a:pt x="7692" y="12543"/>
                </a:lnTo>
                <a:lnTo>
                  <a:pt x="7816" y="12818"/>
                </a:lnTo>
                <a:lnTo>
                  <a:pt x="7922" y="13146"/>
                </a:lnTo>
                <a:lnTo>
                  <a:pt x="7958" y="13474"/>
                </a:lnTo>
                <a:lnTo>
                  <a:pt x="7922" y="13723"/>
                </a:lnTo>
                <a:lnTo>
                  <a:pt x="7816" y="13946"/>
                </a:lnTo>
                <a:lnTo>
                  <a:pt x="7692" y="14168"/>
                </a:lnTo>
                <a:lnTo>
                  <a:pt x="7478" y="14352"/>
                </a:lnTo>
                <a:lnTo>
                  <a:pt x="7247" y="14522"/>
                </a:lnTo>
                <a:lnTo>
                  <a:pt x="6999" y="14680"/>
                </a:lnTo>
                <a:lnTo>
                  <a:pt x="6697" y="14798"/>
                </a:lnTo>
                <a:lnTo>
                  <a:pt x="6395" y="14902"/>
                </a:lnTo>
                <a:lnTo>
                  <a:pt x="6040" y="14981"/>
                </a:lnTo>
                <a:lnTo>
                  <a:pt x="5702" y="15033"/>
                </a:lnTo>
                <a:lnTo>
                  <a:pt x="5400" y="15033"/>
                </a:lnTo>
                <a:lnTo>
                  <a:pt x="5063" y="15007"/>
                </a:lnTo>
                <a:lnTo>
                  <a:pt x="4743" y="14955"/>
                </a:lnTo>
                <a:lnTo>
                  <a:pt x="4476" y="14850"/>
                </a:lnTo>
                <a:lnTo>
                  <a:pt x="4210" y="14732"/>
                </a:lnTo>
                <a:lnTo>
                  <a:pt x="3997" y="14548"/>
                </a:lnTo>
                <a:lnTo>
                  <a:pt x="3801" y="14378"/>
                </a:lnTo>
                <a:lnTo>
                  <a:pt x="3553" y="14247"/>
                </a:lnTo>
                <a:lnTo>
                  <a:pt x="3322" y="14142"/>
                </a:lnTo>
                <a:lnTo>
                  <a:pt x="3073" y="14077"/>
                </a:lnTo>
                <a:lnTo>
                  <a:pt x="2807" y="14050"/>
                </a:lnTo>
                <a:lnTo>
                  <a:pt x="2540" y="14050"/>
                </a:lnTo>
                <a:lnTo>
                  <a:pt x="2256" y="14077"/>
                </a:lnTo>
                <a:lnTo>
                  <a:pt x="1990" y="14116"/>
                </a:lnTo>
                <a:lnTo>
                  <a:pt x="1705" y="14221"/>
                </a:lnTo>
                <a:lnTo>
                  <a:pt x="1439" y="14326"/>
                </a:lnTo>
                <a:lnTo>
                  <a:pt x="1208" y="14444"/>
                </a:lnTo>
                <a:lnTo>
                  <a:pt x="959" y="14601"/>
                </a:lnTo>
                <a:lnTo>
                  <a:pt x="764" y="14745"/>
                </a:lnTo>
                <a:lnTo>
                  <a:pt x="551" y="14929"/>
                </a:lnTo>
                <a:lnTo>
                  <a:pt x="391" y="15125"/>
                </a:lnTo>
                <a:lnTo>
                  <a:pt x="284" y="15361"/>
                </a:lnTo>
                <a:lnTo>
                  <a:pt x="178" y="15584"/>
                </a:lnTo>
                <a:lnTo>
                  <a:pt x="142" y="15859"/>
                </a:lnTo>
                <a:lnTo>
                  <a:pt x="178" y="16187"/>
                </a:lnTo>
                <a:lnTo>
                  <a:pt x="213" y="16514"/>
                </a:lnTo>
                <a:lnTo>
                  <a:pt x="391" y="17288"/>
                </a:lnTo>
                <a:lnTo>
                  <a:pt x="586" y="18100"/>
                </a:lnTo>
                <a:lnTo>
                  <a:pt x="693" y="18507"/>
                </a:lnTo>
                <a:lnTo>
                  <a:pt x="799" y="18926"/>
                </a:lnTo>
                <a:lnTo>
                  <a:pt x="853" y="19332"/>
                </a:lnTo>
                <a:lnTo>
                  <a:pt x="888" y="19739"/>
                </a:lnTo>
                <a:lnTo>
                  <a:pt x="888" y="20080"/>
                </a:lnTo>
                <a:lnTo>
                  <a:pt x="853" y="20433"/>
                </a:lnTo>
                <a:lnTo>
                  <a:pt x="835" y="20617"/>
                </a:lnTo>
                <a:lnTo>
                  <a:pt x="764" y="20761"/>
                </a:lnTo>
                <a:lnTo>
                  <a:pt x="693" y="20918"/>
                </a:lnTo>
                <a:lnTo>
                  <a:pt x="586" y="21036"/>
                </a:lnTo>
                <a:lnTo>
                  <a:pt x="1368" y="20945"/>
                </a:lnTo>
                <a:lnTo>
                  <a:pt x="2185" y="20814"/>
                </a:lnTo>
                <a:lnTo>
                  <a:pt x="3002" y="20735"/>
                </a:lnTo>
                <a:lnTo>
                  <a:pt x="3801" y="20669"/>
                </a:lnTo>
                <a:lnTo>
                  <a:pt x="4547" y="20643"/>
                </a:lnTo>
                <a:lnTo>
                  <a:pt x="5258" y="20643"/>
                </a:lnTo>
                <a:lnTo>
                  <a:pt x="5595" y="20669"/>
                </a:lnTo>
                <a:lnTo>
                  <a:pt x="5951" y="20709"/>
                </a:lnTo>
                <a:lnTo>
                  <a:pt x="6217" y="20761"/>
                </a:lnTo>
                <a:lnTo>
                  <a:pt x="6519" y="20840"/>
                </a:lnTo>
                <a:close/>
              </a:path>
            </a:pathLst>
          </a:custGeom>
          <a:solidFill>
            <a:srgbClr val="92D050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7905750" y="3595687"/>
            <a:ext cx="933449" cy="654050"/>
          </a:xfrm>
          <a:custGeom>
            <a:avLst/>
            <a:gdLst/>
            <a:ahLst/>
            <a:cxnLst/>
            <a:rect l="0" t="0" r="0" b="0"/>
            <a:pathLst>
              <a:path w="21589" h="21572" extrusionOk="0">
                <a:moveTo>
                  <a:pt x="4236" y="12326"/>
                </a:moveTo>
                <a:lnTo>
                  <a:pt x="4123" y="12440"/>
                </a:lnTo>
                <a:lnTo>
                  <a:pt x="3999" y="12553"/>
                </a:lnTo>
                <a:lnTo>
                  <a:pt x="3886" y="12609"/>
                </a:lnTo>
                <a:lnTo>
                  <a:pt x="3762" y="12666"/>
                </a:lnTo>
                <a:lnTo>
                  <a:pt x="3626" y="12666"/>
                </a:lnTo>
                <a:lnTo>
                  <a:pt x="3513" y="12666"/>
                </a:lnTo>
                <a:lnTo>
                  <a:pt x="3389" y="12637"/>
                </a:lnTo>
                <a:lnTo>
                  <a:pt x="3276" y="12581"/>
                </a:lnTo>
                <a:lnTo>
                  <a:pt x="3016" y="12468"/>
                </a:lnTo>
                <a:lnTo>
                  <a:pt x="2779" y="12312"/>
                </a:lnTo>
                <a:lnTo>
                  <a:pt x="2519" y="12114"/>
                </a:lnTo>
                <a:lnTo>
                  <a:pt x="2282" y="11959"/>
                </a:lnTo>
                <a:lnTo>
                  <a:pt x="2022" y="11789"/>
                </a:lnTo>
                <a:lnTo>
                  <a:pt x="1762" y="11648"/>
                </a:lnTo>
                <a:lnTo>
                  <a:pt x="1627" y="11634"/>
                </a:lnTo>
                <a:lnTo>
                  <a:pt x="1502" y="11606"/>
                </a:lnTo>
                <a:lnTo>
                  <a:pt x="1367" y="11606"/>
                </a:lnTo>
                <a:lnTo>
                  <a:pt x="1242" y="11606"/>
                </a:lnTo>
                <a:lnTo>
                  <a:pt x="1107" y="11634"/>
                </a:lnTo>
                <a:lnTo>
                  <a:pt x="960" y="11704"/>
                </a:lnTo>
                <a:lnTo>
                  <a:pt x="824" y="11789"/>
                </a:lnTo>
                <a:lnTo>
                  <a:pt x="700" y="11931"/>
                </a:lnTo>
                <a:lnTo>
                  <a:pt x="542" y="12058"/>
                </a:lnTo>
                <a:lnTo>
                  <a:pt x="418" y="12256"/>
                </a:lnTo>
                <a:lnTo>
                  <a:pt x="260" y="12496"/>
                </a:lnTo>
                <a:lnTo>
                  <a:pt x="135" y="12765"/>
                </a:lnTo>
                <a:lnTo>
                  <a:pt x="68" y="12934"/>
                </a:lnTo>
                <a:lnTo>
                  <a:pt x="22" y="13118"/>
                </a:lnTo>
                <a:lnTo>
                  <a:pt x="0" y="13358"/>
                </a:lnTo>
                <a:lnTo>
                  <a:pt x="0" y="13613"/>
                </a:lnTo>
                <a:lnTo>
                  <a:pt x="22" y="13853"/>
                </a:lnTo>
                <a:lnTo>
                  <a:pt x="90" y="14122"/>
                </a:lnTo>
                <a:lnTo>
                  <a:pt x="181" y="14376"/>
                </a:lnTo>
                <a:lnTo>
                  <a:pt x="282" y="14617"/>
                </a:lnTo>
                <a:lnTo>
                  <a:pt x="440" y="14829"/>
                </a:lnTo>
                <a:lnTo>
                  <a:pt x="610" y="15026"/>
                </a:lnTo>
                <a:lnTo>
                  <a:pt x="723" y="15097"/>
                </a:lnTo>
                <a:lnTo>
                  <a:pt x="824" y="15182"/>
                </a:lnTo>
                <a:lnTo>
                  <a:pt x="937" y="15239"/>
                </a:lnTo>
                <a:lnTo>
                  <a:pt x="1073" y="15295"/>
                </a:lnTo>
                <a:lnTo>
                  <a:pt x="1197" y="15323"/>
                </a:lnTo>
                <a:lnTo>
                  <a:pt x="1344" y="15352"/>
                </a:lnTo>
                <a:lnTo>
                  <a:pt x="1502" y="15352"/>
                </a:lnTo>
                <a:lnTo>
                  <a:pt x="1672" y="15352"/>
                </a:lnTo>
                <a:lnTo>
                  <a:pt x="1853" y="15323"/>
                </a:lnTo>
                <a:lnTo>
                  <a:pt x="2022" y="15295"/>
                </a:lnTo>
                <a:lnTo>
                  <a:pt x="2214" y="15210"/>
                </a:lnTo>
                <a:lnTo>
                  <a:pt x="2417" y="15125"/>
                </a:lnTo>
                <a:lnTo>
                  <a:pt x="2734" y="14998"/>
                </a:lnTo>
                <a:lnTo>
                  <a:pt x="2994" y="14885"/>
                </a:lnTo>
                <a:lnTo>
                  <a:pt x="3253" y="14800"/>
                </a:lnTo>
                <a:lnTo>
                  <a:pt x="3502" y="14772"/>
                </a:lnTo>
                <a:lnTo>
                  <a:pt x="3604" y="14800"/>
                </a:lnTo>
                <a:lnTo>
                  <a:pt x="3717" y="14829"/>
                </a:lnTo>
                <a:lnTo>
                  <a:pt x="3796" y="14885"/>
                </a:lnTo>
                <a:lnTo>
                  <a:pt x="3909" y="14970"/>
                </a:lnTo>
                <a:lnTo>
                  <a:pt x="3999" y="15069"/>
                </a:lnTo>
                <a:lnTo>
                  <a:pt x="4078" y="15210"/>
                </a:lnTo>
                <a:lnTo>
                  <a:pt x="4168" y="15380"/>
                </a:lnTo>
                <a:lnTo>
                  <a:pt x="4236" y="15592"/>
                </a:lnTo>
                <a:lnTo>
                  <a:pt x="4315" y="15832"/>
                </a:lnTo>
                <a:lnTo>
                  <a:pt x="4383" y="16101"/>
                </a:lnTo>
                <a:lnTo>
                  <a:pt x="4428" y="16412"/>
                </a:lnTo>
                <a:lnTo>
                  <a:pt x="4496" y="16709"/>
                </a:lnTo>
                <a:lnTo>
                  <a:pt x="4541" y="17062"/>
                </a:lnTo>
                <a:lnTo>
                  <a:pt x="4564" y="17415"/>
                </a:lnTo>
                <a:lnTo>
                  <a:pt x="4575" y="17797"/>
                </a:lnTo>
                <a:lnTo>
                  <a:pt x="4575" y="18165"/>
                </a:lnTo>
                <a:lnTo>
                  <a:pt x="4575" y="18546"/>
                </a:lnTo>
                <a:lnTo>
                  <a:pt x="4575" y="18956"/>
                </a:lnTo>
                <a:lnTo>
                  <a:pt x="4541" y="19338"/>
                </a:lnTo>
                <a:lnTo>
                  <a:pt x="4496" y="19720"/>
                </a:lnTo>
                <a:lnTo>
                  <a:pt x="4451" y="20101"/>
                </a:lnTo>
                <a:lnTo>
                  <a:pt x="4360" y="20455"/>
                </a:lnTo>
                <a:lnTo>
                  <a:pt x="4281" y="20808"/>
                </a:lnTo>
                <a:lnTo>
                  <a:pt x="4191" y="21133"/>
                </a:lnTo>
                <a:lnTo>
                  <a:pt x="4733" y="21133"/>
                </a:lnTo>
                <a:lnTo>
                  <a:pt x="5253" y="21133"/>
                </a:lnTo>
                <a:lnTo>
                  <a:pt x="5773" y="21133"/>
                </a:lnTo>
                <a:lnTo>
                  <a:pt x="6224" y="21133"/>
                </a:lnTo>
                <a:lnTo>
                  <a:pt x="6665" y="21133"/>
                </a:lnTo>
                <a:lnTo>
                  <a:pt x="7049" y="21133"/>
                </a:lnTo>
                <a:lnTo>
                  <a:pt x="7399" y="21133"/>
                </a:lnTo>
                <a:lnTo>
                  <a:pt x="7659" y="21133"/>
                </a:lnTo>
                <a:lnTo>
                  <a:pt x="8009" y="20992"/>
                </a:lnTo>
                <a:lnTo>
                  <a:pt x="8292" y="20865"/>
                </a:lnTo>
                <a:lnTo>
                  <a:pt x="8552" y="20667"/>
                </a:lnTo>
                <a:lnTo>
                  <a:pt x="8789" y="20483"/>
                </a:lnTo>
                <a:lnTo>
                  <a:pt x="8958" y="20257"/>
                </a:lnTo>
                <a:lnTo>
                  <a:pt x="9139" y="20017"/>
                </a:lnTo>
                <a:lnTo>
                  <a:pt x="9241" y="19776"/>
                </a:lnTo>
                <a:lnTo>
                  <a:pt x="9331" y="19522"/>
                </a:lnTo>
                <a:lnTo>
                  <a:pt x="9399" y="19253"/>
                </a:lnTo>
                <a:lnTo>
                  <a:pt x="9422" y="18985"/>
                </a:lnTo>
                <a:lnTo>
                  <a:pt x="9422" y="18716"/>
                </a:lnTo>
                <a:lnTo>
                  <a:pt x="9376" y="18476"/>
                </a:lnTo>
                <a:lnTo>
                  <a:pt x="9309" y="18193"/>
                </a:lnTo>
                <a:lnTo>
                  <a:pt x="9196" y="17953"/>
                </a:lnTo>
                <a:lnTo>
                  <a:pt x="9094" y="17712"/>
                </a:lnTo>
                <a:lnTo>
                  <a:pt x="8913" y="17486"/>
                </a:lnTo>
                <a:lnTo>
                  <a:pt x="8766" y="17246"/>
                </a:lnTo>
                <a:lnTo>
                  <a:pt x="8631" y="17006"/>
                </a:lnTo>
                <a:lnTo>
                  <a:pt x="8552" y="16737"/>
                </a:lnTo>
                <a:lnTo>
                  <a:pt x="8461" y="16440"/>
                </a:lnTo>
                <a:lnTo>
                  <a:pt x="8439" y="16129"/>
                </a:lnTo>
                <a:lnTo>
                  <a:pt x="8439" y="15832"/>
                </a:lnTo>
                <a:lnTo>
                  <a:pt x="8461" y="15535"/>
                </a:lnTo>
                <a:lnTo>
                  <a:pt x="8529" y="15239"/>
                </a:lnTo>
                <a:lnTo>
                  <a:pt x="8631" y="14970"/>
                </a:lnTo>
                <a:lnTo>
                  <a:pt x="8766" y="14701"/>
                </a:lnTo>
                <a:lnTo>
                  <a:pt x="8857" y="14588"/>
                </a:lnTo>
                <a:lnTo>
                  <a:pt x="8958" y="14447"/>
                </a:lnTo>
                <a:lnTo>
                  <a:pt x="9049" y="14348"/>
                </a:lnTo>
                <a:lnTo>
                  <a:pt x="9173" y="14263"/>
                </a:lnTo>
                <a:lnTo>
                  <a:pt x="9286" y="14178"/>
                </a:lnTo>
                <a:lnTo>
                  <a:pt x="9422" y="14093"/>
                </a:lnTo>
                <a:lnTo>
                  <a:pt x="9568" y="14023"/>
                </a:lnTo>
                <a:lnTo>
                  <a:pt x="9715" y="13966"/>
                </a:lnTo>
                <a:lnTo>
                  <a:pt x="9873" y="13910"/>
                </a:lnTo>
                <a:lnTo>
                  <a:pt x="10043" y="13881"/>
                </a:lnTo>
                <a:lnTo>
                  <a:pt x="10246" y="13853"/>
                </a:lnTo>
                <a:lnTo>
                  <a:pt x="10438" y="13853"/>
                </a:lnTo>
                <a:lnTo>
                  <a:pt x="10653" y="13853"/>
                </a:lnTo>
                <a:lnTo>
                  <a:pt x="10845" y="13881"/>
                </a:lnTo>
                <a:lnTo>
                  <a:pt x="11026" y="13938"/>
                </a:lnTo>
                <a:lnTo>
                  <a:pt x="11195" y="13995"/>
                </a:lnTo>
                <a:lnTo>
                  <a:pt x="11342" y="14065"/>
                </a:lnTo>
                <a:lnTo>
                  <a:pt x="11500" y="14150"/>
                </a:lnTo>
                <a:lnTo>
                  <a:pt x="11624" y="14235"/>
                </a:lnTo>
                <a:lnTo>
                  <a:pt x="11737" y="14348"/>
                </a:lnTo>
                <a:lnTo>
                  <a:pt x="11850" y="14447"/>
                </a:lnTo>
                <a:lnTo>
                  <a:pt x="11930" y="14588"/>
                </a:lnTo>
                <a:lnTo>
                  <a:pt x="12020" y="14730"/>
                </a:lnTo>
                <a:lnTo>
                  <a:pt x="12088" y="14857"/>
                </a:lnTo>
                <a:lnTo>
                  <a:pt x="12189" y="15182"/>
                </a:lnTo>
                <a:lnTo>
                  <a:pt x="12257" y="15479"/>
                </a:lnTo>
                <a:lnTo>
                  <a:pt x="12280" y="15804"/>
                </a:lnTo>
                <a:lnTo>
                  <a:pt x="12280" y="16129"/>
                </a:lnTo>
                <a:lnTo>
                  <a:pt x="12235" y="16454"/>
                </a:lnTo>
                <a:lnTo>
                  <a:pt x="12167" y="16779"/>
                </a:lnTo>
                <a:lnTo>
                  <a:pt x="12088" y="17062"/>
                </a:lnTo>
                <a:lnTo>
                  <a:pt x="11997" y="17302"/>
                </a:lnTo>
                <a:lnTo>
                  <a:pt x="11873" y="17514"/>
                </a:lnTo>
                <a:lnTo>
                  <a:pt x="11737" y="17684"/>
                </a:lnTo>
                <a:lnTo>
                  <a:pt x="11602" y="17811"/>
                </a:lnTo>
                <a:lnTo>
                  <a:pt x="11478" y="18009"/>
                </a:lnTo>
                <a:lnTo>
                  <a:pt x="11387" y="18193"/>
                </a:lnTo>
                <a:lnTo>
                  <a:pt x="11308" y="18419"/>
                </a:lnTo>
                <a:lnTo>
                  <a:pt x="11240" y="18631"/>
                </a:lnTo>
                <a:lnTo>
                  <a:pt x="11195" y="18872"/>
                </a:lnTo>
                <a:lnTo>
                  <a:pt x="11173" y="19126"/>
                </a:lnTo>
                <a:lnTo>
                  <a:pt x="11173" y="19395"/>
                </a:lnTo>
                <a:lnTo>
                  <a:pt x="11218" y="19635"/>
                </a:lnTo>
                <a:lnTo>
                  <a:pt x="11286" y="19875"/>
                </a:lnTo>
                <a:lnTo>
                  <a:pt x="11365" y="20130"/>
                </a:lnTo>
                <a:lnTo>
                  <a:pt x="11500" y="20370"/>
                </a:lnTo>
                <a:lnTo>
                  <a:pt x="11670" y="20582"/>
                </a:lnTo>
                <a:lnTo>
                  <a:pt x="11873" y="20780"/>
                </a:lnTo>
                <a:lnTo>
                  <a:pt x="12110" y="20964"/>
                </a:lnTo>
                <a:lnTo>
                  <a:pt x="12393" y="21133"/>
                </a:lnTo>
                <a:lnTo>
                  <a:pt x="12517" y="21162"/>
                </a:lnTo>
                <a:lnTo>
                  <a:pt x="12845" y="21246"/>
                </a:lnTo>
                <a:lnTo>
                  <a:pt x="13319" y="21345"/>
                </a:lnTo>
                <a:lnTo>
                  <a:pt x="13952" y="21458"/>
                </a:lnTo>
                <a:lnTo>
                  <a:pt x="14302" y="21515"/>
                </a:lnTo>
                <a:lnTo>
                  <a:pt x="14641" y="21543"/>
                </a:lnTo>
                <a:lnTo>
                  <a:pt x="15014" y="21572"/>
                </a:lnTo>
                <a:lnTo>
                  <a:pt x="15398" y="21572"/>
                </a:lnTo>
                <a:lnTo>
                  <a:pt x="15771" y="21572"/>
                </a:lnTo>
                <a:lnTo>
                  <a:pt x="16166" y="21543"/>
                </a:lnTo>
                <a:lnTo>
                  <a:pt x="16505" y="21458"/>
                </a:lnTo>
                <a:lnTo>
                  <a:pt x="16878" y="21374"/>
                </a:lnTo>
                <a:lnTo>
                  <a:pt x="16810" y="21162"/>
                </a:lnTo>
                <a:lnTo>
                  <a:pt x="16765" y="20907"/>
                </a:lnTo>
                <a:lnTo>
                  <a:pt x="16731" y="20639"/>
                </a:lnTo>
                <a:lnTo>
                  <a:pt x="16708" y="20342"/>
                </a:lnTo>
                <a:lnTo>
                  <a:pt x="16686" y="19691"/>
                </a:lnTo>
                <a:lnTo>
                  <a:pt x="16686" y="18985"/>
                </a:lnTo>
                <a:lnTo>
                  <a:pt x="16708" y="18278"/>
                </a:lnTo>
                <a:lnTo>
                  <a:pt x="16742" y="17571"/>
                </a:lnTo>
                <a:lnTo>
                  <a:pt x="16810" y="16921"/>
                </a:lnTo>
                <a:lnTo>
                  <a:pt x="16878" y="16355"/>
                </a:lnTo>
                <a:lnTo>
                  <a:pt x="16923" y="16101"/>
                </a:lnTo>
                <a:lnTo>
                  <a:pt x="16991" y="15917"/>
                </a:lnTo>
                <a:lnTo>
                  <a:pt x="17070" y="15762"/>
                </a:lnTo>
                <a:lnTo>
                  <a:pt x="17183" y="15620"/>
                </a:lnTo>
                <a:lnTo>
                  <a:pt x="17307" y="15535"/>
                </a:lnTo>
                <a:lnTo>
                  <a:pt x="17442" y="15479"/>
                </a:lnTo>
                <a:lnTo>
                  <a:pt x="17589" y="15422"/>
                </a:lnTo>
                <a:lnTo>
                  <a:pt x="17747" y="15422"/>
                </a:lnTo>
                <a:lnTo>
                  <a:pt x="17894" y="15451"/>
                </a:lnTo>
                <a:lnTo>
                  <a:pt x="18053" y="15507"/>
                </a:lnTo>
                <a:lnTo>
                  <a:pt x="18222" y="15592"/>
                </a:lnTo>
                <a:lnTo>
                  <a:pt x="18369" y="15705"/>
                </a:lnTo>
                <a:lnTo>
                  <a:pt x="18550" y="15804"/>
                </a:lnTo>
                <a:lnTo>
                  <a:pt x="18696" y="15945"/>
                </a:lnTo>
                <a:lnTo>
                  <a:pt x="18855" y="16101"/>
                </a:lnTo>
                <a:lnTo>
                  <a:pt x="18979" y="16299"/>
                </a:lnTo>
                <a:lnTo>
                  <a:pt x="19114" y="16454"/>
                </a:lnTo>
                <a:lnTo>
                  <a:pt x="19284" y="16596"/>
                </a:lnTo>
                <a:lnTo>
                  <a:pt x="19453" y="16709"/>
                </a:lnTo>
                <a:lnTo>
                  <a:pt x="19657" y="16779"/>
                </a:lnTo>
                <a:lnTo>
                  <a:pt x="19849" y="16808"/>
                </a:lnTo>
                <a:lnTo>
                  <a:pt x="20041" y="16836"/>
                </a:lnTo>
                <a:lnTo>
                  <a:pt x="20255" y="16808"/>
                </a:lnTo>
                <a:lnTo>
                  <a:pt x="20459" y="16765"/>
                </a:lnTo>
                <a:lnTo>
                  <a:pt x="20651" y="16680"/>
                </a:lnTo>
                <a:lnTo>
                  <a:pt x="20843" y="16539"/>
                </a:lnTo>
                <a:lnTo>
                  <a:pt x="21024" y="16384"/>
                </a:lnTo>
                <a:lnTo>
                  <a:pt x="21171" y="16186"/>
                </a:lnTo>
                <a:lnTo>
                  <a:pt x="21329" y="15974"/>
                </a:lnTo>
                <a:lnTo>
                  <a:pt x="21430" y="15705"/>
                </a:lnTo>
                <a:lnTo>
                  <a:pt x="21521" y="15408"/>
                </a:lnTo>
                <a:lnTo>
                  <a:pt x="21589" y="15055"/>
                </a:lnTo>
                <a:lnTo>
                  <a:pt x="21589" y="14857"/>
                </a:lnTo>
                <a:lnTo>
                  <a:pt x="21589" y="14701"/>
                </a:lnTo>
                <a:lnTo>
                  <a:pt x="21589" y="14503"/>
                </a:lnTo>
                <a:lnTo>
                  <a:pt x="21566" y="14348"/>
                </a:lnTo>
                <a:lnTo>
                  <a:pt x="21521" y="14178"/>
                </a:lnTo>
                <a:lnTo>
                  <a:pt x="21476" y="14023"/>
                </a:lnTo>
                <a:lnTo>
                  <a:pt x="21408" y="13881"/>
                </a:lnTo>
                <a:lnTo>
                  <a:pt x="21340" y="13740"/>
                </a:lnTo>
                <a:lnTo>
                  <a:pt x="21193" y="13472"/>
                </a:lnTo>
                <a:lnTo>
                  <a:pt x="21024" y="13259"/>
                </a:lnTo>
                <a:lnTo>
                  <a:pt x="20798" y="13062"/>
                </a:lnTo>
                <a:lnTo>
                  <a:pt x="20583" y="12934"/>
                </a:lnTo>
                <a:lnTo>
                  <a:pt x="20346" y="12793"/>
                </a:lnTo>
                <a:lnTo>
                  <a:pt x="20109" y="12736"/>
                </a:lnTo>
                <a:lnTo>
                  <a:pt x="19871" y="12680"/>
                </a:lnTo>
                <a:lnTo>
                  <a:pt x="19634" y="12708"/>
                </a:lnTo>
                <a:lnTo>
                  <a:pt x="19419" y="12765"/>
                </a:lnTo>
                <a:lnTo>
                  <a:pt x="19216" y="12878"/>
                </a:lnTo>
                <a:lnTo>
                  <a:pt x="19137" y="12934"/>
                </a:lnTo>
                <a:lnTo>
                  <a:pt x="19047" y="13019"/>
                </a:lnTo>
                <a:lnTo>
                  <a:pt x="18979" y="13118"/>
                </a:lnTo>
                <a:lnTo>
                  <a:pt x="18900" y="13231"/>
                </a:lnTo>
                <a:lnTo>
                  <a:pt x="18764" y="13443"/>
                </a:lnTo>
                <a:lnTo>
                  <a:pt x="18617" y="13613"/>
                </a:lnTo>
                <a:lnTo>
                  <a:pt x="18459" y="13712"/>
                </a:lnTo>
                <a:lnTo>
                  <a:pt x="18290" y="13797"/>
                </a:lnTo>
                <a:lnTo>
                  <a:pt x="18132" y="13825"/>
                </a:lnTo>
                <a:lnTo>
                  <a:pt x="17962" y="13853"/>
                </a:lnTo>
                <a:lnTo>
                  <a:pt x="17793" y="13825"/>
                </a:lnTo>
                <a:lnTo>
                  <a:pt x="17635" y="13768"/>
                </a:lnTo>
                <a:lnTo>
                  <a:pt x="17488" y="13698"/>
                </a:lnTo>
                <a:lnTo>
                  <a:pt x="17330" y="13613"/>
                </a:lnTo>
                <a:lnTo>
                  <a:pt x="17205" y="13500"/>
                </a:lnTo>
                <a:lnTo>
                  <a:pt x="17092" y="13358"/>
                </a:lnTo>
                <a:lnTo>
                  <a:pt x="17013" y="13231"/>
                </a:lnTo>
                <a:lnTo>
                  <a:pt x="16923" y="13090"/>
                </a:lnTo>
                <a:lnTo>
                  <a:pt x="16878" y="12963"/>
                </a:lnTo>
                <a:lnTo>
                  <a:pt x="16878" y="12821"/>
                </a:lnTo>
                <a:lnTo>
                  <a:pt x="16878" y="12355"/>
                </a:lnTo>
                <a:lnTo>
                  <a:pt x="16878" y="11634"/>
                </a:lnTo>
                <a:lnTo>
                  <a:pt x="16878" y="10673"/>
                </a:lnTo>
                <a:lnTo>
                  <a:pt x="16878" y="9612"/>
                </a:lnTo>
                <a:lnTo>
                  <a:pt x="16878" y="8538"/>
                </a:lnTo>
                <a:lnTo>
                  <a:pt x="16878" y="7450"/>
                </a:lnTo>
                <a:lnTo>
                  <a:pt x="16878" y="6474"/>
                </a:lnTo>
                <a:lnTo>
                  <a:pt x="16878" y="5711"/>
                </a:lnTo>
                <a:lnTo>
                  <a:pt x="16663" y="5866"/>
                </a:lnTo>
                <a:lnTo>
                  <a:pt x="16403" y="6008"/>
                </a:lnTo>
                <a:lnTo>
                  <a:pt x="16143" y="6149"/>
                </a:lnTo>
                <a:lnTo>
                  <a:pt x="15838" y="6220"/>
                </a:lnTo>
                <a:lnTo>
                  <a:pt x="15533" y="6276"/>
                </a:lnTo>
                <a:lnTo>
                  <a:pt x="15206" y="6304"/>
                </a:lnTo>
                <a:lnTo>
                  <a:pt x="14855" y="6333"/>
                </a:lnTo>
                <a:lnTo>
                  <a:pt x="14539" y="6333"/>
                </a:lnTo>
                <a:lnTo>
                  <a:pt x="14189" y="6304"/>
                </a:lnTo>
                <a:lnTo>
                  <a:pt x="13839" y="6248"/>
                </a:lnTo>
                <a:lnTo>
                  <a:pt x="13511" y="6191"/>
                </a:lnTo>
                <a:lnTo>
                  <a:pt x="13195" y="6121"/>
                </a:lnTo>
                <a:lnTo>
                  <a:pt x="12890" y="6036"/>
                </a:lnTo>
                <a:lnTo>
                  <a:pt x="12607" y="5923"/>
                </a:lnTo>
                <a:lnTo>
                  <a:pt x="12347" y="5810"/>
                </a:lnTo>
                <a:lnTo>
                  <a:pt x="12110" y="5711"/>
                </a:lnTo>
                <a:lnTo>
                  <a:pt x="11930" y="5598"/>
                </a:lnTo>
                <a:lnTo>
                  <a:pt x="11783" y="5485"/>
                </a:lnTo>
                <a:lnTo>
                  <a:pt x="11647" y="5386"/>
                </a:lnTo>
                <a:lnTo>
                  <a:pt x="11545" y="5273"/>
                </a:lnTo>
                <a:lnTo>
                  <a:pt x="11455" y="5159"/>
                </a:lnTo>
                <a:lnTo>
                  <a:pt x="11387" y="5061"/>
                </a:lnTo>
                <a:lnTo>
                  <a:pt x="11365" y="4919"/>
                </a:lnTo>
                <a:lnTo>
                  <a:pt x="11342" y="4806"/>
                </a:lnTo>
                <a:lnTo>
                  <a:pt x="11342" y="4679"/>
                </a:lnTo>
                <a:lnTo>
                  <a:pt x="11365" y="4537"/>
                </a:lnTo>
                <a:lnTo>
                  <a:pt x="11432" y="4382"/>
                </a:lnTo>
                <a:lnTo>
                  <a:pt x="11500" y="4212"/>
                </a:lnTo>
                <a:lnTo>
                  <a:pt x="11692" y="3859"/>
                </a:lnTo>
                <a:lnTo>
                  <a:pt x="11975" y="3477"/>
                </a:lnTo>
                <a:lnTo>
                  <a:pt x="12133" y="3237"/>
                </a:lnTo>
                <a:lnTo>
                  <a:pt x="12235" y="2997"/>
                </a:lnTo>
                <a:lnTo>
                  <a:pt x="12325" y="2728"/>
                </a:lnTo>
                <a:lnTo>
                  <a:pt x="12393" y="2417"/>
                </a:lnTo>
                <a:lnTo>
                  <a:pt x="12427" y="2148"/>
                </a:lnTo>
                <a:lnTo>
                  <a:pt x="12427" y="1852"/>
                </a:lnTo>
                <a:lnTo>
                  <a:pt x="12393" y="1555"/>
                </a:lnTo>
                <a:lnTo>
                  <a:pt x="12325" y="1286"/>
                </a:lnTo>
                <a:lnTo>
                  <a:pt x="12235" y="1018"/>
                </a:lnTo>
                <a:lnTo>
                  <a:pt x="12088" y="763"/>
                </a:lnTo>
                <a:lnTo>
                  <a:pt x="11997" y="664"/>
                </a:lnTo>
                <a:lnTo>
                  <a:pt x="11907" y="551"/>
                </a:lnTo>
                <a:lnTo>
                  <a:pt x="11805" y="438"/>
                </a:lnTo>
                <a:lnTo>
                  <a:pt x="11692" y="353"/>
                </a:lnTo>
                <a:lnTo>
                  <a:pt x="11568" y="282"/>
                </a:lnTo>
                <a:lnTo>
                  <a:pt x="11432" y="198"/>
                </a:lnTo>
                <a:lnTo>
                  <a:pt x="11286" y="141"/>
                </a:lnTo>
                <a:lnTo>
                  <a:pt x="11127" y="85"/>
                </a:lnTo>
                <a:lnTo>
                  <a:pt x="10958" y="28"/>
                </a:lnTo>
                <a:lnTo>
                  <a:pt x="10789" y="0"/>
                </a:lnTo>
                <a:lnTo>
                  <a:pt x="10608" y="0"/>
                </a:lnTo>
                <a:lnTo>
                  <a:pt x="10393" y="0"/>
                </a:lnTo>
                <a:lnTo>
                  <a:pt x="10246" y="0"/>
                </a:lnTo>
                <a:lnTo>
                  <a:pt x="10065" y="28"/>
                </a:lnTo>
                <a:lnTo>
                  <a:pt x="9941" y="56"/>
                </a:lnTo>
                <a:lnTo>
                  <a:pt x="9783" y="113"/>
                </a:lnTo>
                <a:lnTo>
                  <a:pt x="9681" y="198"/>
                </a:lnTo>
                <a:lnTo>
                  <a:pt x="9546" y="254"/>
                </a:lnTo>
                <a:lnTo>
                  <a:pt x="9444" y="353"/>
                </a:lnTo>
                <a:lnTo>
                  <a:pt x="9354" y="438"/>
                </a:lnTo>
                <a:lnTo>
                  <a:pt x="9263" y="551"/>
                </a:lnTo>
                <a:lnTo>
                  <a:pt x="9173" y="664"/>
                </a:lnTo>
                <a:lnTo>
                  <a:pt x="9117" y="763"/>
                </a:lnTo>
                <a:lnTo>
                  <a:pt x="9049" y="904"/>
                </a:lnTo>
                <a:lnTo>
                  <a:pt x="8958" y="1173"/>
                </a:lnTo>
                <a:lnTo>
                  <a:pt x="8902" y="1470"/>
                </a:lnTo>
                <a:lnTo>
                  <a:pt x="8879" y="1767"/>
                </a:lnTo>
                <a:lnTo>
                  <a:pt x="8879" y="2092"/>
                </a:lnTo>
                <a:lnTo>
                  <a:pt x="8902" y="2417"/>
                </a:lnTo>
                <a:lnTo>
                  <a:pt x="8958" y="2728"/>
                </a:lnTo>
                <a:lnTo>
                  <a:pt x="9049" y="3053"/>
                </a:lnTo>
                <a:lnTo>
                  <a:pt x="9162" y="3350"/>
                </a:lnTo>
                <a:lnTo>
                  <a:pt x="9286" y="3619"/>
                </a:lnTo>
                <a:lnTo>
                  <a:pt x="9455" y="3859"/>
                </a:lnTo>
                <a:lnTo>
                  <a:pt x="9568" y="4057"/>
                </a:lnTo>
                <a:lnTo>
                  <a:pt x="9659" y="4241"/>
                </a:lnTo>
                <a:lnTo>
                  <a:pt x="9715" y="4439"/>
                </a:lnTo>
                <a:lnTo>
                  <a:pt x="9760" y="4622"/>
                </a:lnTo>
                <a:lnTo>
                  <a:pt x="9760" y="4806"/>
                </a:lnTo>
                <a:lnTo>
                  <a:pt x="9738" y="5004"/>
                </a:lnTo>
                <a:lnTo>
                  <a:pt x="9704" y="5188"/>
                </a:lnTo>
                <a:lnTo>
                  <a:pt x="9614" y="5357"/>
                </a:lnTo>
                <a:lnTo>
                  <a:pt x="9523" y="5485"/>
                </a:lnTo>
                <a:lnTo>
                  <a:pt x="9399" y="5598"/>
                </a:lnTo>
                <a:lnTo>
                  <a:pt x="9218" y="5682"/>
                </a:lnTo>
                <a:lnTo>
                  <a:pt x="9049" y="5739"/>
                </a:lnTo>
                <a:lnTo>
                  <a:pt x="8834" y="5739"/>
                </a:lnTo>
                <a:lnTo>
                  <a:pt x="8574" y="5711"/>
                </a:lnTo>
                <a:lnTo>
                  <a:pt x="8314" y="5626"/>
                </a:lnTo>
                <a:lnTo>
                  <a:pt x="8009" y="5485"/>
                </a:lnTo>
                <a:lnTo>
                  <a:pt x="7829" y="5414"/>
                </a:lnTo>
                <a:lnTo>
                  <a:pt x="7637" y="5357"/>
                </a:lnTo>
                <a:lnTo>
                  <a:pt x="7422" y="5301"/>
                </a:lnTo>
                <a:lnTo>
                  <a:pt x="7230" y="5273"/>
                </a:lnTo>
                <a:lnTo>
                  <a:pt x="6744" y="5273"/>
                </a:lnTo>
                <a:lnTo>
                  <a:pt x="6270" y="5301"/>
                </a:lnTo>
                <a:lnTo>
                  <a:pt x="5773" y="5357"/>
                </a:lnTo>
                <a:lnTo>
                  <a:pt x="5253" y="5470"/>
                </a:lnTo>
                <a:lnTo>
                  <a:pt x="4733" y="5569"/>
                </a:lnTo>
                <a:lnTo>
                  <a:pt x="4236" y="5711"/>
                </a:lnTo>
                <a:lnTo>
                  <a:pt x="4191" y="5866"/>
                </a:lnTo>
                <a:lnTo>
                  <a:pt x="4191" y="6163"/>
                </a:lnTo>
                <a:lnTo>
                  <a:pt x="4191" y="6517"/>
                </a:lnTo>
                <a:lnTo>
                  <a:pt x="4214" y="6926"/>
                </a:lnTo>
                <a:lnTo>
                  <a:pt x="4304" y="7902"/>
                </a:lnTo>
                <a:lnTo>
                  <a:pt x="4383" y="8990"/>
                </a:lnTo>
                <a:lnTo>
                  <a:pt x="4428" y="9542"/>
                </a:lnTo>
                <a:lnTo>
                  <a:pt x="4451" y="10079"/>
                </a:lnTo>
                <a:lnTo>
                  <a:pt x="4473" y="10602"/>
                </a:lnTo>
                <a:lnTo>
                  <a:pt x="4496" y="11054"/>
                </a:lnTo>
                <a:lnTo>
                  <a:pt x="4473" y="11492"/>
                </a:lnTo>
                <a:lnTo>
                  <a:pt x="4428" y="11846"/>
                </a:lnTo>
                <a:lnTo>
                  <a:pt x="4383" y="12001"/>
                </a:lnTo>
                <a:lnTo>
                  <a:pt x="4338" y="12143"/>
                </a:lnTo>
                <a:lnTo>
                  <a:pt x="4304" y="12256"/>
                </a:lnTo>
                <a:lnTo>
                  <a:pt x="4236" y="12326"/>
                </a:lnTo>
                <a:close/>
              </a:path>
            </a:pathLst>
          </a:custGeom>
          <a:solidFill>
            <a:srgbClr val="8B2222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7534275" y="3592512"/>
            <a:ext cx="563561" cy="836612"/>
          </a:xfrm>
          <a:custGeom>
            <a:avLst/>
            <a:gdLst/>
            <a:ahLst/>
            <a:cxnLst/>
            <a:rect l="0" t="0" r="0" b="0"/>
            <a:pathLst>
              <a:path w="21505" h="21655" extrusionOk="0">
                <a:moveTo>
                  <a:pt x="3700" y="10579"/>
                </a:moveTo>
                <a:lnTo>
                  <a:pt x="3814" y="10502"/>
                </a:lnTo>
                <a:lnTo>
                  <a:pt x="3965" y="10414"/>
                </a:lnTo>
                <a:lnTo>
                  <a:pt x="4097" y="10348"/>
                </a:lnTo>
                <a:lnTo>
                  <a:pt x="4248" y="10304"/>
                </a:lnTo>
                <a:lnTo>
                  <a:pt x="4569" y="10226"/>
                </a:lnTo>
                <a:lnTo>
                  <a:pt x="4928" y="10182"/>
                </a:lnTo>
                <a:lnTo>
                  <a:pt x="5343" y="10160"/>
                </a:lnTo>
                <a:lnTo>
                  <a:pt x="5740" y="10182"/>
                </a:lnTo>
                <a:lnTo>
                  <a:pt x="6136" y="10249"/>
                </a:lnTo>
                <a:lnTo>
                  <a:pt x="6533" y="10326"/>
                </a:lnTo>
                <a:lnTo>
                  <a:pt x="6891" y="10458"/>
                </a:lnTo>
                <a:lnTo>
                  <a:pt x="7250" y="10601"/>
                </a:lnTo>
                <a:lnTo>
                  <a:pt x="7552" y="10777"/>
                </a:lnTo>
                <a:lnTo>
                  <a:pt x="7798" y="10987"/>
                </a:lnTo>
                <a:lnTo>
                  <a:pt x="7911" y="11086"/>
                </a:lnTo>
                <a:lnTo>
                  <a:pt x="8024" y="11196"/>
                </a:lnTo>
                <a:lnTo>
                  <a:pt x="8081" y="11329"/>
                </a:lnTo>
                <a:lnTo>
                  <a:pt x="8156" y="11450"/>
                </a:lnTo>
                <a:lnTo>
                  <a:pt x="8194" y="11582"/>
                </a:lnTo>
                <a:lnTo>
                  <a:pt x="8194" y="11703"/>
                </a:lnTo>
                <a:lnTo>
                  <a:pt x="8194" y="11857"/>
                </a:lnTo>
                <a:lnTo>
                  <a:pt x="8194" y="12001"/>
                </a:lnTo>
                <a:lnTo>
                  <a:pt x="8081" y="12254"/>
                </a:lnTo>
                <a:lnTo>
                  <a:pt x="7949" y="12508"/>
                </a:lnTo>
                <a:lnTo>
                  <a:pt x="7760" y="12695"/>
                </a:lnTo>
                <a:lnTo>
                  <a:pt x="7514" y="12893"/>
                </a:lnTo>
                <a:lnTo>
                  <a:pt x="7250" y="13037"/>
                </a:lnTo>
                <a:lnTo>
                  <a:pt x="6967" y="13169"/>
                </a:lnTo>
                <a:lnTo>
                  <a:pt x="6646" y="13246"/>
                </a:lnTo>
                <a:lnTo>
                  <a:pt x="6306" y="13334"/>
                </a:lnTo>
                <a:lnTo>
                  <a:pt x="5985" y="13378"/>
                </a:lnTo>
                <a:lnTo>
                  <a:pt x="5626" y="13378"/>
                </a:lnTo>
                <a:lnTo>
                  <a:pt x="5305" y="13378"/>
                </a:lnTo>
                <a:lnTo>
                  <a:pt x="4966" y="13334"/>
                </a:lnTo>
                <a:lnTo>
                  <a:pt x="4645" y="13290"/>
                </a:lnTo>
                <a:lnTo>
                  <a:pt x="4361" y="13202"/>
                </a:lnTo>
                <a:lnTo>
                  <a:pt x="4059" y="13103"/>
                </a:lnTo>
                <a:lnTo>
                  <a:pt x="3852" y="12971"/>
                </a:lnTo>
                <a:lnTo>
                  <a:pt x="3625" y="12827"/>
                </a:lnTo>
                <a:lnTo>
                  <a:pt x="3380" y="12695"/>
                </a:lnTo>
                <a:lnTo>
                  <a:pt x="3115" y="12596"/>
                </a:lnTo>
                <a:lnTo>
                  <a:pt x="2832" y="12508"/>
                </a:lnTo>
                <a:lnTo>
                  <a:pt x="2587" y="12420"/>
                </a:lnTo>
                <a:lnTo>
                  <a:pt x="2284" y="12364"/>
                </a:lnTo>
                <a:lnTo>
                  <a:pt x="2039" y="12320"/>
                </a:lnTo>
                <a:lnTo>
                  <a:pt x="1775" y="12298"/>
                </a:lnTo>
                <a:lnTo>
                  <a:pt x="1529" y="12298"/>
                </a:lnTo>
                <a:lnTo>
                  <a:pt x="1284" y="12320"/>
                </a:lnTo>
                <a:lnTo>
                  <a:pt x="1057" y="12386"/>
                </a:lnTo>
                <a:lnTo>
                  <a:pt x="849" y="12442"/>
                </a:lnTo>
                <a:lnTo>
                  <a:pt x="661" y="12552"/>
                </a:lnTo>
                <a:lnTo>
                  <a:pt x="510" y="12673"/>
                </a:lnTo>
                <a:lnTo>
                  <a:pt x="415" y="12827"/>
                </a:lnTo>
                <a:lnTo>
                  <a:pt x="340" y="13015"/>
                </a:lnTo>
                <a:lnTo>
                  <a:pt x="226" y="13466"/>
                </a:lnTo>
                <a:lnTo>
                  <a:pt x="113" y="13973"/>
                </a:lnTo>
                <a:lnTo>
                  <a:pt x="38" y="14524"/>
                </a:lnTo>
                <a:lnTo>
                  <a:pt x="0" y="15064"/>
                </a:lnTo>
                <a:lnTo>
                  <a:pt x="0" y="15615"/>
                </a:lnTo>
                <a:lnTo>
                  <a:pt x="38" y="16122"/>
                </a:lnTo>
                <a:lnTo>
                  <a:pt x="75" y="16365"/>
                </a:lnTo>
                <a:lnTo>
                  <a:pt x="151" y="16574"/>
                </a:lnTo>
                <a:lnTo>
                  <a:pt x="226" y="16762"/>
                </a:lnTo>
                <a:lnTo>
                  <a:pt x="340" y="16927"/>
                </a:lnTo>
                <a:lnTo>
                  <a:pt x="982" y="16872"/>
                </a:lnTo>
                <a:lnTo>
                  <a:pt x="1850" y="16784"/>
                </a:lnTo>
                <a:lnTo>
                  <a:pt x="2832" y="16740"/>
                </a:lnTo>
                <a:lnTo>
                  <a:pt x="3852" y="16695"/>
                </a:lnTo>
                <a:lnTo>
                  <a:pt x="4909" y="16673"/>
                </a:lnTo>
                <a:lnTo>
                  <a:pt x="5834" y="16673"/>
                </a:lnTo>
                <a:lnTo>
                  <a:pt x="6646" y="16695"/>
                </a:lnTo>
                <a:lnTo>
                  <a:pt x="7250" y="16740"/>
                </a:lnTo>
                <a:lnTo>
                  <a:pt x="7835" y="16828"/>
                </a:lnTo>
                <a:lnTo>
                  <a:pt x="8345" y="16905"/>
                </a:lnTo>
                <a:lnTo>
                  <a:pt x="8780" y="17015"/>
                </a:lnTo>
                <a:lnTo>
                  <a:pt x="9176" y="17147"/>
                </a:lnTo>
                <a:lnTo>
                  <a:pt x="9459" y="17269"/>
                </a:lnTo>
                <a:lnTo>
                  <a:pt x="9686" y="17401"/>
                </a:lnTo>
                <a:lnTo>
                  <a:pt x="9856" y="17544"/>
                </a:lnTo>
                <a:lnTo>
                  <a:pt x="10007" y="17676"/>
                </a:lnTo>
                <a:lnTo>
                  <a:pt x="10045" y="17820"/>
                </a:lnTo>
                <a:lnTo>
                  <a:pt x="10082" y="17963"/>
                </a:lnTo>
                <a:lnTo>
                  <a:pt x="10045" y="18117"/>
                </a:lnTo>
                <a:lnTo>
                  <a:pt x="9969" y="18260"/>
                </a:lnTo>
                <a:lnTo>
                  <a:pt x="9856" y="18415"/>
                </a:lnTo>
                <a:lnTo>
                  <a:pt x="9724" y="18558"/>
                </a:lnTo>
                <a:lnTo>
                  <a:pt x="9535" y="18690"/>
                </a:lnTo>
                <a:lnTo>
                  <a:pt x="9327" y="18811"/>
                </a:lnTo>
                <a:lnTo>
                  <a:pt x="9100" y="18988"/>
                </a:lnTo>
                <a:lnTo>
                  <a:pt x="8931" y="19175"/>
                </a:lnTo>
                <a:lnTo>
                  <a:pt x="8780" y="19384"/>
                </a:lnTo>
                <a:lnTo>
                  <a:pt x="8704" y="19616"/>
                </a:lnTo>
                <a:lnTo>
                  <a:pt x="8666" y="19847"/>
                </a:lnTo>
                <a:lnTo>
                  <a:pt x="8666" y="20101"/>
                </a:lnTo>
                <a:lnTo>
                  <a:pt x="8742" y="20343"/>
                </a:lnTo>
                <a:lnTo>
                  <a:pt x="8855" y="20575"/>
                </a:lnTo>
                <a:lnTo>
                  <a:pt x="9025" y="20806"/>
                </a:lnTo>
                <a:lnTo>
                  <a:pt x="9252" y="21015"/>
                </a:lnTo>
                <a:lnTo>
                  <a:pt x="9497" y="21181"/>
                </a:lnTo>
                <a:lnTo>
                  <a:pt x="9837" y="21357"/>
                </a:lnTo>
                <a:lnTo>
                  <a:pt x="10007" y="21434"/>
                </a:lnTo>
                <a:lnTo>
                  <a:pt x="10233" y="21500"/>
                </a:lnTo>
                <a:lnTo>
                  <a:pt x="10403" y="21544"/>
                </a:lnTo>
                <a:lnTo>
                  <a:pt x="10630" y="21589"/>
                </a:lnTo>
                <a:lnTo>
                  <a:pt x="10875" y="21633"/>
                </a:lnTo>
                <a:lnTo>
                  <a:pt x="11102" y="21655"/>
                </a:lnTo>
                <a:lnTo>
                  <a:pt x="11385" y="21655"/>
                </a:lnTo>
                <a:lnTo>
                  <a:pt x="11649" y="21655"/>
                </a:lnTo>
                <a:lnTo>
                  <a:pt x="12140" y="21633"/>
                </a:lnTo>
                <a:lnTo>
                  <a:pt x="12650" y="21566"/>
                </a:lnTo>
                <a:lnTo>
                  <a:pt x="13084" y="21456"/>
                </a:lnTo>
                <a:lnTo>
                  <a:pt x="13443" y="21335"/>
                </a:lnTo>
                <a:lnTo>
                  <a:pt x="13783" y="21181"/>
                </a:lnTo>
                <a:lnTo>
                  <a:pt x="14066" y="21015"/>
                </a:lnTo>
                <a:lnTo>
                  <a:pt x="14331" y="20828"/>
                </a:lnTo>
                <a:lnTo>
                  <a:pt x="14463" y="20630"/>
                </a:lnTo>
                <a:lnTo>
                  <a:pt x="14614" y="20420"/>
                </a:lnTo>
                <a:lnTo>
                  <a:pt x="14652" y="20189"/>
                </a:lnTo>
                <a:lnTo>
                  <a:pt x="14689" y="19980"/>
                </a:lnTo>
                <a:lnTo>
                  <a:pt x="14614" y="19748"/>
                </a:lnTo>
                <a:lnTo>
                  <a:pt x="14500" y="19539"/>
                </a:lnTo>
                <a:lnTo>
                  <a:pt x="14331" y="19296"/>
                </a:lnTo>
                <a:lnTo>
                  <a:pt x="14104" y="19087"/>
                </a:lnTo>
                <a:lnTo>
                  <a:pt x="13821" y="18900"/>
                </a:lnTo>
                <a:lnTo>
                  <a:pt x="13556" y="18734"/>
                </a:lnTo>
                <a:lnTo>
                  <a:pt x="13349" y="18536"/>
                </a:lnTo>
                <a:lnTo>
                  <a:pt x="13198" y="18326"/>
                </a:lnTo>
                <a:lnTo>
                  <a:pt x="13084" y="18139"/>
                </a:lnTo>
                <a:lnTo>
                  <a:pt x="13009" y="17930"/>
                </a:lnTo>
                <a:lnTo>
                  <a:pt x="13009" y="17709"/>
                </a:lnTo>
                <a:lnTo>
                  <a:pt x="13009" y="17522"/>
                </a:lnTo>
                <a:lnTo>
                  <a:pt x="13084" y="17335"/>
                </a:lnTo>
                <a:lnTo>
                  <a:pt x="13160" y="17147"/>
                </a:lnTo>
                <a:lnTo>
                  <a:pt x="13273" y="16971"/>
                </a:lnTo>
                <a:lnTo>
                  <a:pt x="13424" y="16828"/>
                </a:lnTo>
                <a:lnTo>
                  <a:pt x="13594" y="16695"/>
                </a:lnTo>
                <a:lnTo>
                  <a:pt x="13783" y="16596"/>
                </a:lnTo>
                <a:lnTo>
                  <a:pt x="13991" y="16508"/>
                </a:lnTo>
                <a:lnTo>
                  <a:pt x="14217" y="16442"/>
                </a:lnTo>
                <a:lnTo>
                  <a:pt x="14425" y="16420"/>
                </a:lnTo>
                <a:lnTo>
                  <a:pt x="14784" y="16442"/>
                </a:lnTo>
                <a:lnTo>
                  <a:pt x="15293" y="16486"/>
                </a:lnTo>
                <a:lnTo>
                  <a:pt x="15992" y="16530"/>
                </a:lnTo>
                <a:lnTo>
                  <a:pt x="16785" y="16596"/>
                </a:lnTo>
                <a:lnTo>
                  <a:pt x="17691" y="16640"/>
                </a:lnTo>
                <a:lnTo>
                  <a:pt x="18673" y="16673"/>
                </a:lnTo>
                <a:lnTo>
                  <a:pt x="19731" y="16717"/>
                </a:lnTo>
                <a:lnTo>
                  <a:pt x="20807" y="16740"/>
                </a:lnTo>
                <a:lnTo>
                  <a:pt x="20996" y="16486"/>
                </a:lnTo>
                <a:lnTo>
                  <a:pt x="21128" y="16211"/>
                </a:lnTo>
                <a:lnTo>
                  <a:pt x="21279" y="15935"/>
                </a:lnTo>
                <a:lnTo>
                  <a:pt x="21354" y="15637"/>
                </a:lnTo>
                <a:lnTo>
                  <a:pt x="21430" y="15340"/>
                </a:lnTo>
                <a:lnTo>
                  <a:pt x="21505" y="15031"/>
                </a:lnTo>
                <a:lnTo>
                  <a:pt x="21505" y="14734"/>
                </a:lnTo>
                <a:lnTo>
                  <a:pt x="21505" y="14436"/>
                </a:lnTo>
                <a:lnTo>
                  <a:pt x="21505" y="14139"/>
                </a:lnTo>
                <a:lnTo>
                  <a:pt x="21468" y="13841"/>
                </a:lnTo>
                <a:lnTo>
                  <a:pt x="21392" y="13566"/>
                </a:lnTo>
                <a:lnTo>
                  <a:pt x="21317" y="13290"/>
                </a:lnTo>
                <a:lnTo>
                  <a:pt x="21241" y="13037"/>
                </a:lnTo>
                <a:lnTo>
                  <a:pt x="21128" y="12805"/>
                </a:lnTo>
                <a:lnTo>
                  <a:pt x="21033" y="12596"/>
                </a:lnTo>
                <a:lnTo>
                  <a:pt x="20920" y="12420"/>
                </a:lnTo>
                <a:lnTo>
                  <a:pt x="20807" y="12254"/>
                </a:lnTo>
                <a:lnTo>
                  <a:pt x="20656" y="12133"/>
                </a:lnTo>
                <a:lnTo>
                  <a:pt x="20524" y="12023"/>
                </a:lnTo>
                <a:lnTo>
                  <a:pt x="20373" y="11935"/>
                </a:lnTo>
                <a:lnTo>
                  <a:pt x="20184" y="11880"/>
                </a:lnTo>
                <a:lnTo>
                  <a:pt x="20052" y="11835"/>
                </a:lnTo>
                <a:lnTo>
                  <a:pt x="19863" y="11813"/>
                </a:lnTo>
                <a:lnTo>
                  <a:pt x="19693" y="11791"/>
                </a:lnTo>
                <a:lnTo>
                  <a:pt x="19277" y="11813"/>
                </a:lnTo>
                <a:lnTo>
                  <a:pt x="18843" y="11880"/>
                </a:lnTo>
                <a:lnTo>
                  <a:pt x="18390" y="11957"/>
                </a:lnTo>
                <a:lnTo>
                  <a:pt x="17880" y="12067"/>
                </a:lnTo>
                <a:lnTo>
                  <a:pt x="17540" y="12133"/>
                </a:lnTo>
                <a:lnTo>
                  <a:pt x="17219" y="12188"/>
                </a:lnTo>
                <a:lnTo>
                  <a:pt x="16936" y="12210"/>
                </a:lnTo>
                <a:lnTo>
                  <a:pt x="16634" y="12232"/>
                </a:lnTo>
                <a:lnTo>
                  <a:pt x="16351" y="12232"/>
                </a:lnTo>
                <a:lnTo>
                  <a:pt x="16105" y="12232"/>
                </a:lnTo>
                <a:lnTo>
                  <a:pt x="15879" y="12210"/>
                </a:lnTo>
                <a:lnTo>
                  <a:pt x="15633" y="12188"/>
                </a:lnTo>
                <a:lnTo>
                  <a:pt x="15407" y="12144"/>
                </a:lnTo>
                <a:lnTo>
                  <a:pt x="15237" y="12111"/>
                </a:lnTo>
                <a:lnTo>
                  <a:pt x="15048" y="12045"/>
                </a:lnTo>
                <a:lnTo>
                  <a:pt x="14859" y="11979"/>
                </a:lnTo>
                <a:lnTo>
                  <a:pt x="14576" y="11835"/>
                </a:lnTo>
                <a:lnTo>
                  <a:pt x="14331" y="11659"/>
                </a:lnTo>
                <a:lnTo>
                  <a:pt x="14142" y="11472"/>
                </a:lnTo>
                <a:lnTo>
                  <a:pt x="13991" y="11284"/>
                </a:lnTo>
                <a:lnTo>
                  <a:pt x="13915" y="11075"/>
                </a:lnTo>
                <a:lnTo>
                  <a:pt x="13859" y="10877"/>
                </a:lnTo>
                <a:lnTo>
                  <a:pt x="13859" y="10689"/>
                </a:lnTo>
                <a:lnTo>
                  <a:pt x="13896" y="10502"/>
                </a:lnTo>
                <a:lnTo>
                  <a:pt x="13953" y="10348"/>
                </a:lnTo>
                <a:lnTo>
                  <a:pt x="14066" y="10204"/>
                </a:lnTo>
                <a:lnTo>
                  <a:pt x="14293" y="9995"/>
                </a:lnTo>
                <a:lnTo>
                  <a:pt x="14538" y="9819"/>
                </a:lnTo>
                <a:lnTo>
                  <a:pt x="14765" y="9675"/>
                </a:lnTo>
                <a:lnTo>
                  <a:pt x="15010" y="9543"/>
                </a:lnTo>
                <a:lnTo>
                  <a:pt x="15237" y="9466"/>
                </a:lnTo>
                <a:lnTo>
                  <a:pt x="15445" y="9400"/>
                </a:lnTo>
                <a:lnTo>
                  <a:pt x="15690" y="9334"/>
                </a:lnTo>
                <a:lnTo>
                  <a:pt x="15917" y="9312"/>
                </a:lnTo>
                <a:lnTo>
                  <a:pt x="16143" y="9290"/>
                </a:lnTo>
                <a:lnTo>
                  <a:pt x="16351" y="9312"/>
                </a:lnTo>
                <a:lnTo>
                  <a:pt x="16577" y="9334"/>
                </a:lnTo>
                <a:lnTo>
                  <a:pt x="16785" y="9356"/>
                </a:lnTo>
                <a:lnTo>
                  <a:pt x="17219" y="9466"/>
                </a:lnTo>
                <a:lnTo>
                  <a:pt x="17654" y="9587"/>
                </a:lnTo>
                <a:lnTo>
                  <a:pt x="18050" y="9720"/>
                </a:lnTo>
                <a:lnTo>
                  <a:pt x="18484" y="9863"/>
                </a:lnTo>
                <a:lnTo>
                  <a:pt x="18881" y="9995"/>
                </a:lnTo>
                <a:lnTo>
                  <a:pt x="19315" y="10072"/>
                </a:lnTo>
                <a:lnTo>
                  <a:pt x="19504" y="10116"/>
                </a:lnTo>
                <a:lnTo>
                  <a:pt x="19731" y="10138"/>
                </a:lnTo>
                <a:lnTo>
                  <a:pt x="19900" y="10138"/>
                </a:lnTo>
                <a:lnTo>
                  <a:pt x="20127" y="10116"/>
                </a:lnTo>
                <a:lnTo>
                  <a:pt x="20297" y="10094"/>
                </a:lnTo>
                <a:lnTo>
                  <a:pt x="20524" y="10050"/>
                </a:lnTo>
                <a:lnTo>
                  <a:pt x="20731" y="9973"/>
                </a:lnTo>
                <a:lnTo>
                  <a:pt x="20920" y="9885"/>
                </a:lnTo>
                <a:lnTo>
                  <a:pt x="21033" y="9819"/>
                </a:lnTo>
                <a:lnTo>
                  <a:pt x="21090" y="9742"/>
                </a:lnTo>
                <a:lnTo>
                  <a:pt x="21166" y="9631"/>
                </a:lnTo>
                <a:lnTo>
                  <a:pt x="21241" y="9510"/>
                </a:lnTo>
                <a:lnTo>
                  <a:pt x="21317" y="9235"/>
                </a:lnTo>
                <a:lnTo>
                  <a:pt x="21317" y="8893"/>
                </a:lnTo>
                <a:lnTo>
                  <a:pt x="21317" y="8529"/>
                </a:lnTo>
                <a:lnTo>
                  <a:pt x="21279" y="8133"/>
                </a:lnTo>
                <a:lnTo>
                  <a:pt x="21241" y="7703"/>
                </a:lnTo>
                <a:lnTo>
                  <a:pt x="21166" y="7284"/>
                </a:lnTo>
                <a:lnTo>
                  <a:pt x="21033" y="6435"/>
                </a:lnTo>
                <a:lnTo>
                  <a:pt x="20882" y="5675"/>
                </a:lnTo>
                <a:lnTo>
                  <a:pt x="20845" y="5355"/>
                </a:lnTo>
                <a:lnTo>
                  <a:pt x="20845" y="5080"/>
                </a:lnTo>
                <a:lnTo>
                  <a:pt x="20845" y="4849"/>
                </a:lnTo>
                <a:lnTo>
                  <a:pt x="20920" y="4705"/>
                </a:lnTo>
                <a:lnTo>
                  <a:pt x="20524" y="4849"/>
                </a:lnTo>
                <a:lnTo>
                  <a:pt x="20014" y="4981"/>
                </a:lnTo>
                <a:lnTo>
                  <a:pt x="19504" y="5058"/>
                </a:lnTo>
                <a:lnTo>
                  <a:pt x="18919" y="5146"/>
                </a:lnTo>
                <a:lnTo>
                  <a:pt x="18352" y="5190"/>
                </a:lnTo>
                <a:lnTo>
                  <a:pt x="17729" y="5234"/>
                </a:lnTo>
                <a:lnTo>
                  <a:pt x="17106" y="5256"/>
                </a:lnTo>
                <a:lnTo>
                  <a:pt x="16502" y="5256"/>
                </a:lnTo>
                <a:lnTo>
                  <a:pt x="15879" y="5234"/>
                </a:lnTo>
                <a:lnTo>
                  <a:pt x="15256" y="5190"/>
                </a:lnTo>
                <a:lnTo>
                  <a:pt x="14727" y="5146"/>
                </a:lnTo>
                <a:lnTo>
                  <a:pt x="14180" y="5080"/>
                </a:lnTo>
                <a:lnTo>
                  <a:pt x="13670" y="5003"/>
                </a:lnTo>
                <a:lnTo>
                  <a:pt x="13273" y="4915"/>
                </a:lnTo>
                <a:lnTo>
                  <a:pt x="12914" y="4804"/>
                </a:lnTo>
                <a:lnTo>
                  <a:pt x="12612" y="4705"/>
                </a:lnTo>
                <a:lnTo>
                  <a:pt x="12367" y="4595"/>
                </a:lnTo>
                <a:lnTo>
                  <a:pt x="12178" y="4485"/>
                </a:lnTo>
                <a:lnTo>
                  <a:pt x="12084" y="4386"/>
                </a:lnTo>
                <a:lnTo>
                  <a:pt x="11970" y="4275"/>
                </a:lnTo>
                <a:lnTo>
                  <a:pt x="11933" y="4176"/>
                </a:lnTo>
                <a:lnTo>
                  <a:pt x="11895" y="4066"/>
                </a:lnTo>
                <a:lnTo>
                  <a:pt x="11933" y="3956"/>
                </a:lnTo>
                <a:lnTo>
                  <a:pt x="12008" y="3857"/>
                </a:lnTo>
                <a:lnTo>
                  <a:pt x="12084" y="3724"/>
                </a:lnTo>
                <a:lnTo>
                  <a:pt x="12178" y="3603"/>
                </a:lnTo>
                <a:lnTo>
                  <a:pt x="12329" y="3471"/>
                </a:lnTo>
                <a:lnTo>
                  <a:pt x="12518" y="3350"/>
                </a:lnTo>
                <a:lnTo>
                  <a:pt x="12952" y="3074"/>
                </a:lnTo>
                <a:lnTo>
                  <a:pt x="13424" y="2755"/>
                </a:lnTo>
                <a:lnTo>
                  <a:pt x="13670" y="2567"/>
                </a:lnTo>
                <a:lnTo>
                  <a:pt x="13821" y="2369"/>
                </a:lnTo>
                <a:lnTo>
                  <a:pt x="13915" y="2160"/>
                </a:lnTo>
                <a:lnTo>
                  <a:pt x="13991" y="1950"/>
                </a:lnTo>
                <a:lnTo>
                  <a:pt x="13991" y="1719"/>
                </a:lnTo>
                <a:lnTo>
                  <a:pt x="13953" y="1487"/>
                </a:lnTo>
                <a:lnTo>
                  <a:pt x="13859" y="1256"/>
                </a:lnTo>
                <a:lnTo>
                  <a:pt x="13707" y="1046"/>
                </a:lnTo>
                <a:lnTo>
                  <a:pt x="13481" y="826"/>
                </a:lnTo>
                <a:lnTo>
                  <a:pt x="13273" y="617"/>
                </a:lnTo>
                <a:lnTo>
                  <a:pt x="12990" y="451"/>
                </a:lnTo>
                <a:lnTo>
                  <a:pt x="12650" y="297"/>
                </a:lnTo>
                <a:lnTo>
                  <a:pt x="12291" y="176"/>
                </a:lnTo>
                <a:lnTo>
                  <a:pt x="11895" y="66"/>
                </a:lnTo>
                <a:lnTo>
                  <a:pt x="11461" y="22"/>
                </a:lnTo>
                <a:lnTo>
                  <a:pt x="10989" y="0"/>
                </a:lnTo>
                <a:lnTo>
                  <a:pt x="10554" y="0"/>
                </a:lnTo>
                <a:lnTo>
                  <a:pt x="10120" y="66"/>
                </a:lnTo>
                <a:lnTo>
                  <a:pt x="9724" y="176"/>
                </a:lnTo>
                <a:lnTo>
                  <a:pt x="9327" y="275"/>
                </a:lnTo>
                <a:lnTo>
                  <a:pt x="8949" y="451"/>
                </a:lnTo>
                <a:lnTo>
                  <a:pt x="8628" y="617"/>
                </a:lnTo>
                <a:lnTo>
                  <a:pt x="8345" y="804"/>
                </a:lnTo>
                <a:lnTo>
                  <a:pt x="8119" y="1024"/>
                </a:lnTo>
                <a:lnTo>
                  <a:pt x="7949" y="1234"/>
                </a:lnTo>
                <a:lnTo>
                  <a:pt x="7798" y="1465"/>
                </a:lnTo>
                <a:lnTo>
                  <a:pt x="7722" y="1697"/>
                </a:lnTo>
                <a:lnTo>
                  <a:pt x="7684" y="1950"/>
                </a:lnTo>
                <a:lnTo>
                  <a:pt x="7722" y="2182"/>
                </a:lnTo>
                <a:lnTo>
                  <a:pt x="7835" y="2391"/>
                </a:lnTo>
                <a:lnTo>
                  <a:pt x="7949" y="2523"/>
                </a:lnTo>
                <a:lnTo>
                  <a:pt x="8062" y="2633"/>
                </a:lnTo>
                <a:lnTo>
                  <a:pt x="8156" y="2733"/>
                </a:lnTo>
                <a:lnTo>
                  <a:pt x="8307" y="2821"/>
                </a:lnTo>
                <a:lnTo>
                  <a:pt x="8591" y="3008"/>
                </a:lnTo>
                <a:lnTo>
                  <a:pt x="8855" y="3195"/>
                </a:lnTo>
                <a:lnTo>
                  <a:pt x="9025" y="3394"/>
                </a:lnTo>
                <a:lnTo>
                  <a:pt x="9214" y="3559"/>
                </a:lnTo>
                <a:lnTo>
                  <a:pt x="9327" y="3724"/>
                </a:lnTo>
                <a:lnTo>
                  <a:pt x="9403" y="3879"/>
                </a:lnTo>
                <a:lnTo>
                  <a:pt x="9421" y="4022"/>
                </a:lnTo>
                <a:lnTo>
                  <a:pt x="9421" y="4154"/>
                </a:lnTo>
                <a:lnTo>
                  <a:pt x="9403" y="4275"/>
                </a:lnTo>
                <a:lnTo>
                  <a:pt x="9327" y="4386"/>
                </a:lnTo>
                <a:lnTo>
                  <a:pt x="9214" y="4485"/>
                </a:lnTo>
                <a:lnTo>
                  <a:pt x="9063" y="4551"/>
                </a:lnTo>
                <a:lnTo>
                  <a:pt x="8893" y="4617"/>
                </a:lnTo>
                <a:lnTo>
                  <a:pt x="8666" y="4683"/>
                </a:lnTo>
                <a:lnTo>
                  <a:pt x="8421" y="4705"/>
                </a:lnTo>
                <a:lnTo>
                  <a:pt x="8119" y="4705"/>
                </a:lnTo>
                <a:lnTo>
                  <a:pt x="7005" y="4727"/>
                </a:lnTo>
                <a:lnTo>
                  <a:pt x="5834" y="4760"/>
                </a:lnTo>
                <a:lnTo>
                  <a:pt x="4682" y="4804"/>
                </a:lnTo>
                <a:lnTo>
                  <a:pt x="3568" y="4849"/>
                </a:lnTo>
                <a:lnTo>
                  <a:pt x="2549" y="4871"/>
                </a:lnTo>
                <a:lnTo>
                  <a:pt x="1642" y="4871"/>
                </a:lnTo>
                <a:lnTo>
                  <a:pt x="1246" y="4849"/>
                </a:lnTo>
                <a:lnTo>
                  <a:pt x="868" y="4826"/>
                </a:lnTo>
                <a:lnTo>
                  <a:pt x="585" y="4760"/>
                </a:lnTo>
                <a:lnTo>
                  <a:pt x="340" y="4705"/>
                </a:lnTo>
                <a:lnTo>
                  <a:pt x="340" y="5311"/>
                </a:lnTo>
                <a:lnTo>
                  <a:pt x="340" y="6072"/>
                </a:lnTo>
                <a:lnTo>
                  <a:pt x="340" y="6898"/>
                </a:lnTo>
                <a:lnTo>
                  <a:pt x="340" y="7769"/>
                </a:lnTo>
                <a:lnTo>
                  <a:pt x="340" y="8595"/>
                </a:lnTo>
                <a:lnTo>
                  <a:pt x="340" y="9334"/>
                </a:lnTo>
                <a:lnTo>
                  <a:pt x="340" y="9907"/>
                </a:lnTo>
                <a:lnTo>
                  <a:pt x="340" y="10271"/>
                </a:lnTo>
                <a:lnTo>
                  <a:pt x="377" y="10370"/>
                </a:lnTo>
                <a:lnTo>
                  <a:pt x="434" y="10480"/>
                </a:lnTo>
                <a:lnTo>
                  <a:pt x="547" y="10579"/>
                </a:lnTo>
                <a:lnTo>
                  <a:pt x="698" y="10689"/>
                </a:lnTo>
                <a:lnTo>
                  <a:pt x="868" y="10800"/>
                </a:lnTo>
                <a:lnTo>
                  <a:pt x="1095" y="10877"/>
                </a:lnTo>
                <a:lnTo>
                  <a:pt x="1340" y="10943"/>
                </a:lnTo>
                <a:lnTo>
                  <a:pt x="1605" y="11009"/>
                </a:lnTo>
                <a:lnTo>
                  <a:pt x="1850" y="11053"/>
                </a:lnTo>
                <a:lnTo>
                  <a:pt x="2152" y="11075"/>
                </a:lnTo>
                <a:lnTo>
                  <a:pt x="2435" y="11053"/>
                </a:lnTo>
                <a:lnTo>
                  <a:pt x="2681" y="11031"/>
                </a:lnTo>
                <a:lnTo>
                  <a:pt x="2983" y="10965"/>
                </a:lnTo>
                <a:lnTo>
                  <a:pt x="3228" y="10877"/>
                </a:lnTo>
                <a:lnTo>
                  <a:pt x="3493" y="10755"/>
                </a:lnTo>
                <a:lnTo>
                  <a:pt x="3700" y="10579"/>
                </a:lnTo>
                <a:close/>
              </a:path>
            </a:pathLst>
          </a:custGeom>
          <a:solidFill>
            <a:srgbClr val="71C2FF"/>
          </a:solidFill>
          <a:ln w="19050" cap="rnd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6989761" y="2054225"/>
            <a:ext cx="179386" cy="179386"/>
          </a:xfrm>
          <a:prstGeom prst="ellipse">
            <a:avLst/>
          </a:prstGeom>
          <a:solidFill>
            <a:schemeClr val="lt1"/>
          </a:solidFill>
          <a:ln w="31750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Shape 225"/>
          <p:cNvSpPr txBox="1"/>
          <p:nvPr/>
        </p:nvSpPr>
        <p:spPr>
          <a:xfrm>
            <a:off x="7275511" y="4437062"/>
            <a:ext cx="1736724" cy="7699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1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юридически значимое взаимодействие в электронной среде</a:t>
            </a:r>
          </a:p>
        </p:txBody>
      </p:sp>
      <p:sp>
        <p:nvSpPr>
          <p:cNvPr id="226" name="Shape 226"/>
          <p:cNvSpPr/>
          <p:nvPr/>
        </p:nvSpPr>
        <p:spPr>
          <a:xfrm>
            <a:off x="6616700" y="3248025"/>
            <a:ext cx="177800" cy="177800"/>
          </a:xfrm>
          <a:prstGeom prst="ellipse">
            <a:avLst/>
          </a:prstGeom>
          <a:solidFill>
            <a:schemeClr val="lt1"/>
          </a:solidFill>
          <a:ln w="31750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631825" y="315912"/>
            <a:ext cx="7273924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ЖИЗНЕННАЯ СИТУАЦИЯ.1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8840786" y="6165850"/>
            <a:ext cx="720724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lang="en-US" sz="1800" b="1" i="0" u="none" strike="noStrike" cap="none" baseline="0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Shape 233"/>
          <p:cNvCxnSpPr/>
          <p:nvPr/>
        </p:nvCxnSpPr>
        <p:spPr>
          <a:xfrm>
            <a:off x="4919662" y="1916111"/>
            <a:ext cx="355600" cy="3570286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234" name="Shape 234"/>
          <p:cNvSpPr/>
          <p:nvPr/>
        </p:nvSpPr>
        <p:spPr>
          <a:xfrm>
            <a:off x="2462211" y="1670050"/>
            <a:ext cx="2451100" cy="4698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Государственная регистрация акта рождения ребенка</a:t>
            </a:r>
          </a:p>
        </p:txBody>
      </p:sp>
      <p:sp>
        <p:nvSpPr>
          <p:cNvPr id="235" name="Shape 235"/>
          <p:cNvSpPr/>
          <p:nvPr/>
        </p:nvSpPr>
        <p:spPr>
          <a:xfrm>
            <a:off x="2459036" y="3786187"/>
            <a:ext cx="2457449" cy="6683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Назначение </a:t>
            </a:r>
            <a:b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предоставление пособий при рождении ребенка</a:t>
            </a:r>
          </a:p>
        </p:txBody>
      </p:sp>
      <p:sp>
        <p:nvSpPr>
          <p:cNvPr id="236" name="Shape 236"/>
          <p:cNvSpPr/>
          <p:nvPr/>
        </p:nvSpPr>
        <p:spPr>
          <a:xfrm>
            <a:off x="2460625" y="2724150"/>
            <a:ext cx="2454275" cy="4333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Покупка полиса ОМС</a:t>
            </a:r>
          </a:p>
        </p:txBody>
      </p:sp>
      <p:sp>
        <p:nvSpPr>
          <p:cNvPr id="237" name="Shape 237"/>
          <p:cNvSpPr/>
          <p:nvPr/>
        </p:nvSpPr>
        <p:spPr>
          <a:xfrm>
            <a:off x="2462211" y="2206625"/>
            <a:ext cx="2451100" cy="44132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Регистрация по месту жительства</a:t>
            </a:r>
          </a:p>
        </p:txBody>
      </p:sp>
      <p:sp>
        <p:nvSpPr>
          <p:cNvPr id="238" name="Shape 238"/>
          <p:cNvSpPr/>
          <p:nvPr/>
        </p:nvSpPr>
        <p:spPr>
          <a:xfrm>
            <a:off x="2459036" y="5235575"/>
            <a:ext cx="2457449" cy="4143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Получение загранпаспорта</a:t>
            </a:r>
          </a:p>
        </p:txBody>
      </p:sp>
      <p:sp>
        <p:nvSpPr>
          <p:cNvPr id="239" name="Shape 239"/>
          <p:cNvSpPr/>
          <p:nvPr/>
        </p:nvSpPr>
        <p:spPr>
          <a:xfrm>
            <a:off x="2462211" y="4530725"/>
            <a:ext cx="2451100" cy="6286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Постановка в очередь </a:t>
            </a:r>
            <a:b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 дошкольное учебное заявление</a:t>
            </a:r>
          </a:p>
        </p:txBody>
      </p:sp>
      <p:sp>
        <p:nvSpPr>
          <p:cNvPr id="240" name="Shape 240"/>
          <p:cNvSpPr/>
          <p:nvPr/>
        </p:nvSpPr>
        <p:spPr>
          <a:xfrm>
            <a:off x="2462211" y="3232150"/>
            <a:ext cx="2451100" cy="4778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Постановка на учет </a:t>
            </a:r>
            <a:b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 поликлинику</a:t>
            </a:r>
          </a:p>
        </p:txBody>
      </p:sp>
      <p:sp>
        <p:nvSpPr>
          <p:cNvPr id="241" name="Shape 241"/>
          <p:cNvSpPr/>
          <p:nvPr/>
        </p:nvSpPr>
        <p:spPr>
          <a:xfrm>
            <a:off x="5295900" y="2182811"/>
            <a:ext cx="1957386" cy="4460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Идентификация и аутентификация</a:t>
            </a:r>
          </a:p>
        </p:txBody>
      </p:sp>
      <p:sp>
        <p:nvSpPr>
          <p:cNvPr id="242" name="Shape 242"/>
          <p:cNvSpPr/>
          <p:nvPr/>
        </p:nvSpPr>
        <p:spPr>
          <a:xfrm>
            <a:off x="5295900" y="3214686"/>
            <a:ext cx="1957386" cy="4714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Формирование электронного документа</a:t>
            </a:r>
          </a:p>
        </p:txBody>
      </p:sp>
      <p:sp>
        <p:nvSpPr>
          <p:cNvPr id="243" name="Shape 243"/>
          <p:cNvSpPr/>
          <p:nvPr/>
        </p:nvSpPr>
        <p:spPr>
          <a:xfrm>
            <a:off x="5295900" y="3746500"/>
            <a:ext cx="1957386" cy="4445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Формирование электронной подписи</a:t>
            </a:r>
          </a:p>
        </p:txBody>
      </p:sp>
      <p:sp>
        <p:nvSpPr>
          <p:cNvPr id="244" name="Shape 244"/>
          <p:cNvSpPr/>
          <p:nvPr/>
        </p:nvSpPr>
        <p:spPr>
          <a:xfrm>
            <a:off x="5295900" y="4251325"/>
            <a:ext cx="1957386" cy="4302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Гарантированная доставка</a:t>
            </a:r>
          </a:p>
        </p:txBody>
      </p:sp>
      <p:sp>
        <p:nvSpPr>
          <p:cNvPr id="245" name="Shape 245"/>
          <p:cNvSpPr/>
          <p:nvPr/>
        </p:nvSpPr>
        <p:spPr>
          <a:xfrm>
            <a:off x="5295900" y="5237162"/>
            <a:ext cx="1957386" cy="41274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Информирование</a:t>
            </a:r>
          </a:p>
        </p:txBody>
      </p:sp>
      <p:sp>
        <p:nvSpPr>
          <p:cNvPr id="246" name="Shape 246"/>
          <p:cNvSpPr txBox="1"/>
          <p:nvPr/>
        </p:nvSpPr>
        <p:spPr>
          <a:xfrm>
            <a:off x="3205161" y="1217612"/>
            <a:ext cx="992187" cy="3381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УСЛУГИ</a:t>
            </a:r>
          </a:p>
        </p:txBody>
      </p:sp>
      <p:sp>
        <p:nvSpPr>
          <p:cNvPr id="247" name="Shape 247"/>
          <p:cNvSpPr txBox="1"/>
          <p:nvPr/>
        </p:nvSpPr>
        <p:spPr>
          <a:xfrm>
            <a:off x="5649912" y="1154112"/>
            <a:ext cx="1247774" cy="534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БАЗОВЫЕ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СЕРВИСЫ</a:t>
            </a:r>
          </a:p>
        </p:txBody>
      </p:sp>
      <p:sp>
        <p:nvSpPr>
          <p:cNvPr id="248" name="Shape 248"/>
          <p:cNvSpPr txBox="1"/>
          <p:nvPr/>
        </p:nvSpPr>
        <p:spPr>
          <a:xfrm>
            <a:off x="7512050" y="1185862"/>
            <a:ext cx="1733549" cy="4810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ТЕХНИЧЕСКИЕ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СЕРВИСЫ</a:t>
            </a:r>
          </a:p>
        </p:txBody>
      </p:sp>
      <p:sp>
        <p:nvSpPr>
          <p:cNvPr id="249" name="Shape 249"/>
          <p:cNvSpPr/>
          <p:nvPr/>
        </p:nvSpPr>
        <p:spPr>
          <a:xfrm>
            <a:off x="7631111" y="1643061"/>
            <a:ext cx="1512886" cy="2873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ЕСИА</a:t>
            </a:r>
          </a:p>
        </p:txBody>
      </p:sp>
      <p:sp>
        <p:nvSpPr>
          <p:cNvPr id="250" name="Shape 250"/>
          <p:cNvSpPr/>
          <p:nvPr/>
        </p:nvSpPr>
        <p:spPr>
          <a:xfrm>
            <a:off x="7631111" y="2035175"/>
            <a:ext cx="1512886" cy="29686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ИС ГУЦ</a:t>
            </a:r>
          </a:p>
        </p:txBody>
      </p:sp>
      <p:sp>
        <p:nvSpPr>
          <p:cNvPr id="251" name="Shape 251"/>
          <p:cNvSpPr/>
          <p:nvPr/>
        </p:nvSpPr>
        <p:spPr>
          <a:xfrm>
            <a:off x="7631111" y="2435225"/>
            <a:ext cx="1512886" cy="288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sp>
        <p:nvSpPr>
          <p:cNvPr id="252" name="Shape 252"/>
          <p:cNvSpPr/>
          <p:nvPr/>
        </p:nvSpPr>
        <p:spPr>
          <a:xfrm>
            <a:off x="7618411" y="2827336"/>
            <a:ext cx="1512886" cy="288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253" name="Shape 253"/>
          <p:cNvSpPr/>
          <p:nvPr/>
        </p:nvSpPr>
        <p:spPr>
          <a:xfrm>
            <a:off x="7623175" y="3219450"/>
            <a:ext cx="1511299" cy="2793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ЕПГУ</a:t>
            </a:r>
          </a:p>
        </p:txBody>
      </p:sp>
      <p:sp>
        <p:nvSpPr>
          <p:cNvPr id="254" name="Shape 254"/>
          <p:cNvSpPr/>
          <p:nvPr/>
        </p:nvSpPr>
        <p:spPr>
          <a:xfrm>
            <a:off x="7623175" y="3603625"/>
            <a:ext cx="1511299" cy="27781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ИС ГУЦ</a:t>
            </a:r>
          </a:p>
        </p:txBody>
      </p:sp>
      <p:sp>
        <p:nvSpPr>
          <p:cNvPr id="255" name="Shape 255"/>
          <p:cNvSpPr/>
          <p:nvPr/>
        </p:nvSpPr>
        <p:spPr>
          <a:xfrm>
            <a:off x="7627936" y="3994150"/>
            <a:ext cx="1511299" cy="2809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sp>
        <p:nvSpPr>
          <p:cNvPr id="256" name="Shape 256"/>
          <p:cNvSpPr/>
          <p:nvPr/>
        </p:nvSpPr>
        <p:spPr>
          <a:xfrm>
            <a:off x="7634286" y="4370387"/>
            <a:ext cx="1512886" cy="2905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257" name="Shape 257"/>
          <p:cNvSpPr/>
          <p:nvPr/>
        </p:nvSpPr>
        <p:spPr>
          <a:xfrm>
            <a:off x="7627936" y="4733925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СМЭВ</a:t>
            </a:r>
          </a:p>
        </p:txBody>
      </p:sp>
      <p:sp>
        <p:nvSpPr>
          <p:cNvPr id="258" name="Shape 258"/>
          <p:cNvSpPr/>
          <p:nvPr/>
        </p:nvSpPr>
        <p:spPr>
          <a:xfrm>
            <a:off x="7627936" y="5122862"/>
            <a:ext cx="1530350" cy="2825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04E23"/>
              </a:gs>
              <a:gs pos="100000">
                <a:srgbClr val="FDBC5F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Обращение к ГЭПС</a:t>
            </a:r>
          </a:p>
        </p:txBody>
      </p:sp>
      <p:cxnSp>
        <p:nvCxnSpPr>
          <p:cNvPr id="259" name="Shape 259"/>
          <p:cNvCxnSpPr/>
          <p:nvPr/>
        </p:nvCxnSpPr>
        <p:spPr>
          <a:xfrm rot="10800000" flipH="1">
            <a:off x="7267575" y="4886325"/>
            <a:ext cx="354012" cy="531811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60" name="Shape 260"/>
          <p:cNvCxnSpPr/>
          <p:nvPr/>
        </p:nvCxnSpPr>
        <p:spPr>
          <a:xfrm>
            <a:off x="7254875" y="3371850"/>
            <a:ext cx="371474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61" name="Shape 261"/>
          <p:cNvCxnSpPr/>
          <p:nvPr/>
        </p:nvCxnSpPr>
        <p:spPr>
          <a:xfrm rot="10800000" flipH="1">
            <a:off x="7258050" y="1827211"/>
            <a:ext cx="363536" cy="561975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62" name="Shape 262"/>
          <p:cNvCxnSpPr/>
          <p:nvPr/>
        </p:nvCxnSpPr>
        <p:spPr>
          <a:xfrm>
            <a:off x="7258050" y="2386011"/>
            <a:ext cx="360362" cy="609599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263" name="Shape 263"/>
          <p:cNvSpPr txBox="1"/>
          <p:nvPr/>
        </p:nvSpPr>
        <p:spPr>
          <a:xfrm>
            <a:off x="7583486" y="5410200"/>
            <a:ext cx="1608137" cy="4048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ct val="25000"/>
              <a:buFont typeface="Arial"/>
              <a:buNone/>
            </a:pP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КОЛ-ВО ТРАНЗАКЦИЙ </a:t>
            </a:r>
            <a:b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900" b="1" i="0" u="none" strike="noStrike" cap="none" baseline="0">
                <a:solidFill>
                  <a:srgbClr val="336699"/>
                </a:solidFill>
                <a:latin typeface="Arial"/>
                <a:ea typeface="Arial"/>
                <a:cs typeface="Arial"/>
                <a:sym typeface="Arial"/>
              </a:rPr>
              <a:t>ПО УСЛУГЕ: 10 </a:t>
            </a:r>
          </a:p>
        </p:txBody>
      </p:sp>
      <p:cxnSp>
        <p:nvCxnSpPr>
          <p:cNvPr id="264" name="Shape 264"/>
          <p:cNvCxnSpPr/>
          <p:nvPr/>
        </p:nvCxnSpPr>
        <p:spPr>
          <a:xfrm>
            <a:off x="5087937" y="2417761"/>
            <a:ext cx="21113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65" name="Shape 265"/>
          <p:cNvCxnSpPr/>
          <p:nvPr/>
        </p:nvCxnSpPr>
        <p:spPr>
          <a:xfrm>
            <a:off x="5100637" y="3462337"/>
            <a:ext cx="21113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66" name="Shape 266"/>
          <p:cNvCxnSpPr/>
          <p:nvPr/>
        </p:nvCxnSpPr>
        <p:spPr>
          <a:xfrm>
            <a:off x="5091112" y="3971925"/>
            <a:ext cx="21113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67" name="Shape 267"/>
          <p:cNvCxnSpPr/>
          <p:nvPr/>
        </p:nvCxnSpPr>
        <p:spPr>
          <a:xfrm>
            <a:off x="5105400" y="4465637"/>
            <a:ext cx="21113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268" name="Shape 268"/>
          <p:cNvSpPr/>
          <p:nvPr/>
        </p:nvSpPr>
        <p:spPr>
          <a:xfrm>
            <a:off x="5295900" y="2689225"/>
            <a:ext cx="1957386" cy="4651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Проверка электронной подписи</a:t>
            </a:r>
          </a:p>
        </p:txBody>
      </p:sp>
      <p:sp>
        <p:nvSpPr>
          <p:cNvPr id="269" name="Shape 269"/>
          <p:cNvSpPr/>
          <p:nvPr/>
        </p:nvSpPr>
        <p:spPr>
          <a:xfrm>
            <a:off x="5295900" y="1657350"/>
            <a:ext cx="1957386" cy="46355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Предоставление сведений </a:t>
            </a:r>
            <a:b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 пользователе</a:t>
            </a:r>
          </a:p>
        </p:txBody>
      </p:sp>
      <p:grpSp>
        <p:nvGrpSpPr>
          <p:cNvPr id="270" name="Shape 270"/>
          <p:cNvGrpSpPr/>
          <p:nvPr/>
        </p:nvGrpSpPr>
        <p:grpSpPr>
          <a:xfrm>
            <a:off x="2146300" y="1643061"/>
            <a:ext cx="206374" cy="4208462"/>
            <a:chOff x="2146300" y="1643061"/>
            <a:chExt cx="206374" cy="4208462"/>
          </a:xfrm>
        </p:grpSpPr>
        <p:pic>
          <p:nvPicPr>
            <p:cNvPr id="271" name="Shape 27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46300" y="1646236"/>
              <a:ext cx="206374" cy="42052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272" name="Shape 272"/>
            <p:cNvSpPr txBox="1"/>
            <p:nvPr/>
          </p:nvSpPr>
          <p:spPr>
            <a:xfrm>
              <a:off x="2197100" y="1643061"/>
              <a:ext cx="103186" cy="41544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273" name="Shape 2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3050" y="2493961"/>
            <a:ext cx="1609725" cy="2386011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/>
          <p:nvPr/>
        </p:nvSpPr>
        <p:spPr>
          <a:xfrm>
            <a:off x="5295900" y="4741862"/>
            <a:ext cx="1957386" cy="4349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63A7B"/>
              </a:gs>
              <a:gs pos="100000">
                <a:srgbClr val="00AAE7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Совершение платежа</a:t>
            </a:r>
          </a:p>
        </p:txBody>
      </p:sp>
      <p:sp>
        <p:nvSpPr>
          <p:cNvPr id="275" name="Shape 275"/>
          <p:cNvSpPr/>
          <p:nvPr/>
        </p:nvSpPr>
        <p:spPr>
          <a:xfrm>
            <a:off x="928687" y="1701800"/>
            <a:ext cx="1319211" cy="839787"/>
          </a:xfrm>
          <a:prstGeom prst="wedgeEllipseCallout">
            <a:avLst>
              <a:gd name="adj1" fmla="val 5208"/>
              <a:gd name="adj2" fmla="val 26590"/>
            </a:avLst>
          </a:prstGeom>
          <a:noFill/>
          <a:ln w="15875" cap="rnd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 меня родился ребенок</a:t>
            </a:r>
          </a:p>
        </p:txBody>
      </p:sp>
      <p:cxnSp>
        <p:nvCxnSpPr>
          <p:cNvPr id="276" name="Shape 276"/>
          <p:cNvCxnSpPr/>
          <p:nvPr/>
        </p:nvCxnSpPr>
        <p:spPr>
          <a:xfrm>
            <a:off x="7442200" y="2601911"/>
            <a:ext cx="17938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77" name="Shape 277"/>
          <p:cNvCxnSpPr/>
          <p:nvPr/>
        </p:nvCxnSpPr>
        <p:spPr>
          <a:xfrm>
            <a:off x="7442200" y="2193925"/>
            <a:ext cx="179386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78" name="Shape 278"/>
          <p:cNvCxnSpPr/>
          <p:nvPr/>
        </p:nvCxnSpPr>
        <p:spPr>
          <a:xfrm>
            <a:off x="7254875" y="4505325"/>
            <a:ext cx="371474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79" name="Shape 279"/>
          <p:cNvCxnSpPr/>
          <p:nvPr/>
        </p:nvCxnSpPr>
        <p:spPr>
          <a:xfrm rot="10800000" flipH="1">
            <a:off x="7258050" y="3741737"/>
            <a:ext cx="365125" cy="22225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80" name="Shape 280"/>
          <p:cNvCxnSpPr/>
          <p:nvPr/>
        </p:nvCxnSpPr>
        <p:spPr>
          <a:xfrm>
            <a:off x="7258050" y="3963987"/>
            <a:ext cx="369886" cy="171449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  <p:cxnSp>
        <p:nvCxnSpPr>
          <p:cNvPr id="281" name="Shape 281"/>
          <p:cNvCxnSpPr/>
          <p:nvPr/>
        </p:nvCxnSpPr>
        <p:spPr>
          <a:xfrm>
            <a:off x="7458075" y="5264150"/>
            <a:ext cx="188912" cy="0"/>
          </a:xfrm>
          <a:prstGeom prst="straightConnector1">
            <a:avLst/>
          </a:prstGeom>
          <a:noFill/>
          <a:ln w="15875" cap="rnd">
            <a:solidFill>
              <a:srgbClr val="FFAE0D"/>
            </a:solidFill>
            <a:prstDash val="solid"/>
            <a:miter/>
            <a:headEnd type="none" w="med" len="med"/>
            <a:tailEnd type="stealth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ostelecom">
  <a:themeElements>
    <a:clrScheme name="">
      <a:dk1>
        <a:srgbClr val="5F5F5F"/>
      </a:dk1>
      <a:lt1>
        <a:srgbClr val="FFFFFF"/>
      </a:lt1>
      <a:dk2>
        <a:srgbClr val="4D4D4D"/>
      </a:dk2>
      <a:lt2>
        <a:srgbClr val="777777"/>
      </a:lt2>
      <a:accent1>
        <a:srgbClr val="FFCC66"/>
      </a:accent1>
      <a:accent2>
        <a:srgbClr val="CC3333"/>
      </a:accent2>
      <a:accent3>
        <a:srgbClr val="FFFFFF"/>
      </a:accent3>
      <a:accent4>
        <a:srgbClr val="505050"/>
      </a:accent4>
      <a:accent5>
        <a:srgbClr val="FFE2B8"/>
      </a:accent5>
      <a:accent6>
        <a:srgbClr val="B92D2D"/>
      </a:accent6>
      <a:hlink>
        <a:srgbClr val="FF6600"/>
      </a:hlink>
      <a:folHlink>
        <a:srgbClr val="CC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ostelecom">
  <a:themeElements>
    <a:clrScheme name="">
      <a:dk1>
        <a:srgbClr val="5F5F5F"/>
      </a:dk1>
      <a:lt1>
        <a:srgbClr val="FFFFFF"/>
      </a:lt1>
      <a:dk2>
        <a:srgbClr val="4D4D4D"/>
      </a:dk2>
      <a:lt2>
        <a:srgbClr val="777777"/>
      </a:lt2>
      <a:accent1>
        <a:srgbClr val="FFCC66"/>
      </a:accent1>
      <a:accent2>
        <a:srgbClr val="CC3333"/>
      </a:accent2>
      <a:accent3>
        <a:srgbClr val="FFFFFF"/>
      </a:accent3>
      <a:accent4>
        <a:srgbClr val="505050"/>
      </a:accent4>
      <a:accent5>
        <a:srgbClr val="FFE2B8"/>
      </a:accent5>
      <a:accent6>
        <a:srgbClr val="B92D2D"/>
      </a:accent6>
      <a:hlink>
        <a:srgbClr val="FF6600"/>
      </a:hlink>
      <a:folHlink>
        <a:srgbClr val="CC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Rostelecom">
  <a:themeElements>
    <a:clrScheme name="">
      <a:dk1>
        <a:srgbClr val="5F5F5F"/>
      </a:dk1>
      <a:lt1>
        <a:srgbClr val="FFFFFF"/>
      </a:lt1>
      <a:dk2>
        <a:srgbClr val="4D4D4D"/>
      </a:dk2>
      <a:lt2>
        <a:srgbClr val="777777"/>
      </a:lt2>
      <a:accent1>
        <a:srgbClr val="FFCC66"/>
      </a:accent1>
      <a:accent2>
        <a:srgbClr val="CC3333"/>
      </a:accent2>
      <a:accent3>
        <a:srgbClr val="FFFFFF"/>
      </a:accent3>
      <a:accent4>
        <a:srgbClr val="505050"/>
      </a:accent4>
      <a:accent5>
        <a:srgbClr val="FFE2B8"/>
      </a:accent5>
      <a:accent6>
        <a:srgbClr val="B92D2D"/>
      </a:accent6>
      <a:hlink>
        <a:srgbClr val="FF6600"/>
      </a:hlink>
      <a:folHlink>
        <a:srgbClr val="CC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1291</Words>
  <Application>Microsoft Office PowerPoint</Application>
  <PresentationFormat>Лист A4 (210x297 мм)</PresentationFormat>
  <Paragraphs>301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1_Rostelecom</vt:lpstr>
      <vt:lpstr>Rostelecom</vt:lpstr>
      <vt:lpstr>2_Rostelecom</vt:lpstr>
      <vt:lpstr>Презентация PowerPoint</vt:lpstr>
      <vt:lpstr>ЧТО ЕСТЬ СЕЙЧАС</vt:lpstr>
      <vt:lpstr>ЧТО ЕСТЬ СЕЙЧАС</vt:lpstr>
      <vt:lpstr>НОВАЯ ПАРАДИГМА ВЗАИМОДЕЙСТВИЯ</vt:lpstr>
      <vt:lpstr>НОВАЯ ПАРАДИГМА ВЗАИМОДЕЙСТВИЯ</vt:lpstr>
      <vt:lpstr>НОВОЕ КАЧЕСТВО УСЛУГ</vt:lpstr>
      <vt:lpstr>КАК ЭТО РЕАЛИЗОВАТЬ</vt:lpstr>
      <vt:lpstr>БАЗОВЫЕ СЕРВИСЫ ИЭП</vt:lpstr>
      <vt:lpstr>ЖИЗНЕННАЯ СИТУАЦИЯ.1</vt:lpstr>
      <vt:lpstr>ЖИЗНЕННАЯ СИТУАЦИЯ.2</vt:lpstr>
      <vt:lpstr>ЖИЗНЕННАЯ СИТУАЦИЯ.3</vt:lpstr>
      <vt:lpstr>ЦЕЛЕВАЯ МОДЕЛЬ</vt:lpstr>
      <vt:lpstr>ЭТАПЫ РЕАЛИЗАЦИИ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Ландышев</dc:creator>
  <cp:lastModifiedBy>USER</cp:lastModifiedBy>
  <cp:revision>5</cp:revision>
  <dcterms:modified xsi:type="dcterms:W3CDTF">2023-09-03T12:47:25Z</dcterms:modified>
</cp:coreProperties>
</file>