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7" r:id="rId4"/>
    <p:sldId id="287" r:id="rId5"/>
    <p:sldId id="259" r:id="rId6"/>
    <p:sldId id="306" r:id="rId7"/>
    <p:sldId id="307" r:id="rId8"/>
    <p:sldId id="308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  <p:sldId id="304" r:id="rId26"/>
    <p:sldId id="305" r:id="rId27"/>
    <p:sldId id="309" r:id="rId28"/>
    <p:sldId id="310" r:id="rId29"/>
    <p:sldId id="312" r:id="rId30"/>
    <p:sldId id="311" r:id="rId31"/>
    <p:sldId id="313" r:id="rId32"/>
    <p:sldId id="260" r:id="rId33"/>
    <p:sldId id="261" r:id="rId34"/>
    <p:sldId id="262" r:id="rId35"/>
    <p:sldId id="263" r:id="rId36"/>
    <p:sldId id="264" r:id="rId37"/>
    <p:sldId id="265" r:id="rId38"/>
    <p:sldId id="266" r:id="rId39"/>
    <p:sldId id="267" r:id="rId40"/>
    <p:sldId id="268" r:id="rId41"/>
    <p:sldId id="269" r:id="rId42"/>
    <p:sldId id="270" r:id="rId43"/>
    <p:sldId id="271" r:id="rId44"/>
    <p:sldId id="272" r:id="rId45"/>
    <p:sldId id="273" r:id="rId46"/>
    <p:sldId id="274" r:id="rId47"/>
    <p:sldId id="275" r:id="rId48"/>
    <p:sldId id="276" r:id="rId49"/>
    <p:sldId id="277" r:id="rId50"/>
    <p:sldId id="278" r:id="rId51"/>
    <p:sldId id="279" r:id="rId52"/>
    <p:sldId id="280" r:id="rId53"/>
    <p:sldId id="281" r:id="rId54"/>
    <p:sldId id="282" r:id="rId55"/>
    <p:sldId id="283" r:id="rId56"/>
    <p:sldId id="284" r:id="rId57"/>
    <p:sldId id="285" r:id="rId58"/>
    <p:sldId id="286" r:id="rId5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60F67-BFA7-4110-9E14-3F741701EA0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FD38-95D4-46F9-8FC4-949C9F95178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8211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60F67-BFA7-4110-9E14-3F741701EA0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FD38-95D4-46F9-8FC4-949C9F951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146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60F67-BFA7-4110-9E14-3F741701EA0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FD38-95D4-46F9-8FC4-949C9F951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771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60F67-BFA7-4110-9E14-3F741701EA0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FD38-95D4-46F9-8FC4-949C9F95178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335600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60F67-BFA7-4110-9E14-3F741701EA0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FD38-95D4-46F9-8FC4-949C9F951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2758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60F67-BFA7-4110-9E14-3F741701EA0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FD38-95D4-46F9-8FC4-949C9F95178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833597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60F67-BFA7-4110-9E14-3F741701EA0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FD38-95D4-46F9-8FC4-949C9F951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4954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60F67-BFA7-4110-9E14-3F741701EA0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FD38-95D4-46F9-8FC4-949C9F951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5956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60F67-BFA7-4110-9E14-3F741701EA0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FD38-95D4-46F9-8FC4-949C9F951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571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60F67-BFA7-4110-9E14-3F741701EA0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FD38-95D4-46F9-8FC4-949C9F951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051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60F67-BFA7-4110-9E14-3F741701EA0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FD38-95D4-46F9-8FC4-949C9F951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62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60F67-BFA7-4110-9E14-3F741701EA0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FD38-95D4-46F9-8FC4-949C9F951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767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60F67-BFA7-4110-9E14-3F741701EA0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FD38-95D4-46F9-8FC4-949C9F951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897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60F67-BFA7-4110-9E14-3F741701EA0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FD38-95D4-46F9-8FC4-949C9F951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367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60F67-BFA7-4110-9E14-3F741701EA0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FD38-95D4-46F9-8FC4-949C9F951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26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60F67-BFA7-4110-9E14-3F741701EA0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FD38-95D4-46F9-8FC4-949C9F951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882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60F67-BFA7-4110-9E14-3F741701EA0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FD38-95D4-46F9-8FC4-949C9F951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046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AF60F67-BFA7-4110-9E14-3F741701EA00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FB4FD38-95D4-46F9-8FC4-949C9F951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7398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1%D0%B8%D0%B7%D0%BD%D0%B5%D1%81-%D0%BF%D0%BB%D0%B0%D0%BD" TargetMode="External"/><Relationship Id="rId2" Type="http://schemas.openxmlformats.org/officeDocument/2006/relationships/hyperlink" Target="https://ru.wikibooks.org/wiki/%D0%9C%D0%B8%D1%80%D0%BE%D0%B2%D1%8B%D0%B5_%D0%B8%D0%BD%D1%84%D0%BE%D1%80%D0%BC%D0%B0%D1%86%D0%B8%D0%BE%D0%BD%D0%BD%D1%8B%D0%B5_%D1%80%D0%B5%D1%81%D1%83%D1%80%D1%81%D1%8B/%D0%91%D0%B8%D1%80%D0%B6%D0%B5%D0%B2%D0%B0%D1%8F_%D0%B8_%D1%84%D0%B8%D0%BD%D0%B0%D0%BD%D1%81%D0%BE%D0%B2%D0%B0%D1%8F_%D0%B8%D0%BD%D1%84%D0%BE%D1%80%D0%BC%D0%B0%D1%86%D0%B8%D1%8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%D0%92%D0%BD%D0%B5%D1%88%D0%BD%D0%B5%D1%8D%D0%BA%D0%BE%D0%BD%D0%BE%D0%BC%D0%B8%D1%87%D0%B5%D1%81%D0%BA%D0%B0%D1%8F_%D0%B4%D0%B5%D1%8F%D1%82%D0%B5%D0%BB%D1%8C%D0%BD%D0%BE%D1%81%D1%82%D1%8C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2%D0%B0%D0%BB%D1%8E%D1%82%D0%BD%D1%8B%D0%B9_%D0%BA%D1%83%D1%80%D1%81" TargetMode="External"/><Relationship Id="rId2" Type="http://schemas.openxmlformats.org/officeDocument/2006/relationships/hyperlink" Target="https://ru.wikipedia.org/wiki/%D0%A6%D0%B5%D0%BD%D0%BD%D0%B0%D1%8F_%D0%B1%D1%83%D0%BC%D0%B0%D0%B3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D%D0%BA%D0%BE%D0%BD%D0%BE%D0%BC%D0%B8%D0%BA%D0%B0" TargetMode="External"/><Relationship Id="rId5" Type="http://schemas.openxmlformats.org/officeDocument/2006/relationships/hyperlink" Target="https://ru.wikipedia.org/wiki/%D0%91%D1%80%D0%BE%D0%BA%D0%B5%D1%80" TargetMode="External"/><Relationship Id="rId4" Type="http://schemas.openxmlformats.org/officeDocument/2006/relationships/hyperlink" Target="https://ru.wikipedia.org/wiki/%D0%A3%D1%87%D1%91%D1%82%D0%BD%D0%B0%D1%8F_%D1%81%D1%82%D0%B0%D0%B2%D0%BA%D0%B0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0D5EAE-044C-7908-5236-9430B4A2E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МИРОВЫЕ ИНФОРМАЦИОННЫЕ РЕСУРСЫ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B32319-3229-87A4-5D20-0F33FF87C6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ru-RU" dirty="0"/>
              <a:t>Лекция 1</a:t>
            </a:r>
          </a:p>
        </p:txBody>
      </p:sp>
    </p:spTree>
    <p:extLst>
      <p:ext uri="{BB962C8B-B14F-4D97-AF65-F5344CB8AC3E}">
        <p14:creationId xmlns:p14="http://schemas.microsoft.com/office/powerpoint/2010/main" val="28384591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Picture background">
            <a:extLst>
              <a:ext uri="{FF2B5EF4-FFF2-40B4-BE49-F238E27FC236}">
                <a16:creationId xmlns:a16="http://schemas.microsoft.com/office/drawing/2014/main" id="{D223B846-F895-D849-91DE-4B19CDE21FE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6" name="Picture 4" descr="Picture background">
            <a:extLst>
              <a:ext uri="{FF2B5EF4-FFF2-40B4-BE49-F238E27FC236}">
                <a16:creationId xmlns:a16="http://schemas.microsoft.com/office/drawing/2014/main" id="{3213A41B-9B90-668E-7E2A-28A012145E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579" y="301841"/>
            <a:ext cx="9392710" cy="615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90367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Picture background">
            <a:extLst>
              <a:ext uri="{FF2B5EF4-FFF2-40B4-BE49-F238E27FC236}">
                <a16:creationId xmlns:a16="http://schemas.microsoft.com/office/drawing/2014/main" id="{1F1CAF86-D28D-35FE-3735-CD364986A2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5324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Picture background">
            <a:extLst>
              <a:ext uri="{FF2B5EF4-FFF2-40B4-BE49-F238E27FC236}">
                <a16:creationId xmlns:a16="http://schemas.microsoft.com/office/drawing/2014/main" id="{3E52B88D-F6F5-96E1-8E78-B89F26B5B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938" y="0"/>
            <a:ext cx="91281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01740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Picture background">
            <a:extLst>
              <a:ext uri="{FF2B5EF4-FFF2-40B4-BE49-F238E27FC236}">
                <a16:creationId xmlns:a16="http://schemas.microsoft.com/office/drawing/2014/main" id="{23223B25-1A64-8872-FA1A-85A816A2B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3550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Picture background">
            <a:extLst>
              <a:ext uri="{FF2B5EF4-FFF2-40B4-BE49-F238E27FC236}">
                <a16:creationId xmlns:a16="http://schemas.microsoft.com/office/drawing/2014/main" id="{0751711E-6FC2-BD62-E68A-7094BCF3BB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2388"/>
            <a:ext cx="9753600" cy="675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77828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Picture background">
            <a:extLst>
              <a:ext uri="{FF2B5EF4-FFF2-40B4-BE49-F238E27FC236}">
                <a16:creationId xmlns:a16="http://schemas.microsoft.com/office/drawing/2014/main" id="{DD123BD1-655F-EA53-9232-72F2AC0E35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90" y="124287"/>
            <a:ext cx="11450220" cy="644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95609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Picture background">
            <a:extLst>
              <a:ext uri="{FF2B5EF4-FFF2-40B4-BE49-F238E27FC236}">
                <a16:creationId xmlns:a16="http://schemas.microsoft.com/office/drawing/2014/main" id="{9ACD4B51-31CB-28C0-0E8D-17312C7BF8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925" y="800100"/>
            <a:ext cx="577215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40242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Picture background">
            <a:extLst>
              <a:ext uri="{FF2B5EF4-FFF2-40B4-BE49-F238E27FC236}">
                <a16:creationId xmlns:a16="http://schemas.microsoft.com/office/drawing/2014/main" id="{2162316C-4E68-F83E-60A2-363ED7EE2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8892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Picture background">
            <a:extLst>
              <a:ext uri="{FF2B5EF4-FFF2-40B4-BE49-F238E27FC236}">
                <a16:creationId xmlns:a16="http://schemas.microsoft.com/office/drawing/2014/main" id="{52B30AD4-F4AE-6941-7486-32C8C2ACAD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0617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Picture background">
            <a:extLst>
              <a:ext uri="{FF2B5EF4-FFF2-40B4-BE49-F238E27FC236}">
                <a16:creationId xmlns:a16="http://schemas.microsoft.com/office/drawing/2014/main" id="{4890E596-7205-CA8F-AFD5-41EF0EB6FC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5545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8DCA53-4F07-14D9-964F-0F03370956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CB0B59B-EE16-7989-4632-9A38F2D3C3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Стартовый рейтинг (20 минут)">
            <a:extLst>
              <a:ext uri="{FF2B5EF4-FFF2-40B4-BE49-F238E27FC236}">
                <a16:creationId xmlns:a16="http://schemas.microsoft.com/office/drawing/2014/main" id="{0AEB6A97-9B98-5FCA-404C-B2E403583C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75168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Picture background">
            <a:extLst>
              <a:ext uri="{FF2B5EF4-FFF2-40B4-BE49-F238E27FC236}">
                <a16:creationId xmlns:a16="http://schemas.microsoft.com/office/drawing/2014/main" id="{AF6D9995-5C72-CC6D-2D64-7933986CD2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6156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Picture background">
            <a:extLst>
              <a:ext uri="{FF2B5EF4-FFF2-40B4-BE49-F238E27FC236}">
                <a16:creationId xmlns:a16="http://schemas.microsoft.com/office/drawing/2014/main" id="{04FC1F3A-5EDD-ACDF-A37E-822F4F086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8895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Picture background">
            <a:extLst>
              <a:ext uri="{FF2B5EF4-FFF2-40B4-BE49-F238E27FC236}">
                <a16:creationId xmlns:a16="http://schemas.microsoft.com/office/drawing/2014/main" id="{D2A86734-7D7B-5B9A-1D12-1F384FD8A2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7719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Picture background">
            <a:extLst>
              <a:ext uri="{FF2B5EF4-FFF2-40B4-BE49-F238E27FC236}">
                <a16:creationId xmlns:a16="http://schemas.microsoft.com/office/drawing/2014/main" id="{8541D1D6-EA19-C202-7E7E-4EFEA7D68A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2461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Picture background">
            <a:extLst>
              <a:ext uri="{FF2B5EF4-FFF2-40B4-BE49-F238E27FC236}">
                <a16:creationId xmlns:a16="http://schemas.microsoft.com/office/drawing/2014/main" id="{BEB87BE8-8627-26F9-A5E2-CCF49E1DB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247" y="271323"/>
            <a:ext cx="8104573" cy="6078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36141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Picture background">
            <a:extLst>
              <a:ext uri="{FF2B5EF4-FFF2-40B4-BE49-F238E27FC236}">
                <a16:creationId xmlns:a16="http://schemas.microsoft.com/office/drawing/2014/main" id="{7C9A08E7-9E51-6A1B-85EA-BF18390BEE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57307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Picture background">
            <a:extLst>
              <a:ext uri="{FF2B5EF4-FFF2-40B4-BE49-F238E27FC236}">
                <a16:creationId xmlns:a16="http://schemas.microsoft.com/office/drawing/2014/main" id="{3964873D-14F7-2CA5-7441-74841FB804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5206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B4BE5BA-A0D8-D7AF-4A19-7C7E128C26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00"/>
            <a:ext cx="12192000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1138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D226779-5F4C-FC50-20A9-19CE1B3A76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00"/>
            <a:ext cx="12192000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7328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34E94F-5376-7C9B-C408-5B29F52B3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BFB0C4-D6F7-E561-EB9A-6319A7A8E7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85A7F2F-9D16-D9E7-E55B-A1A29238F8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022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Информационные ресурсы">
            <a:extLst>
              <a:ext uri="{FF2B5EF4-FFF2-40B4-BE49-F238E27FC236}">
                <a16:creationId xmlns:a16="http://schemas.microsoft.com/office/drawing/2014/main" id="{3A67F728-2857-06DD-2930-BA99BD3D0B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18249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956A79-B02B-F005-8AB1-307AE28FE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8F7FA7-43AB-C388-D3C5-A250D73F0F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CA63674-D62A-A5C3-07C6-477EC761DA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00"/>
            <a:ext cx="12192000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0226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F65E3A1-B2F3-292C-05E5-80B36D2D24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00"/>
            <a:ext cx="12192000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5645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Теле (гр. tele - вдаль, далеко) коммуникации и сети">
            <a:extLst>
              <a:ext uri="{FF2B5EF4-FFF2-40B4-BE49-F238E27FC236}">
                <a16:creationId xmlns:a16="http://schemas.microsoft.com/office/drawing/2014/main" id="{9A39C4BC-E224-42AA-D8BA-A8BD8CF3B2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7866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История развития телекоммуникаций (основные события и факты)">
            <a:extLst>
              <a:ext uri="{FF2B5EF4-FFF2-40B4-BE49-F238E27FC236}">
                <a16:creationId xmlns:a16="http://schemas.microsoft.com/office/drawing/2014/main" id="{3433F7FF-8CEF-679B-4346-548F36A5F7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03679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5FEF506B-4219-1EBD-5AE7-DD5D447367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17190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C3095122-CF25-BBBB-F79F-44BEC42DDC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38511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Развитие телекоммуникационных инструментов">
            <a:extLst>
              <a:ext uri="{FF2B5EF4-FFF2-40B4-BE49-F238E27FC236}">
                <a16:creationId xmlns:a16="http://schemas.microsoft.com/office/drawing/2014/main" id="{7A762AE7-401A-BC16-96E3-1DCFB8434E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04058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“Взрывные” технологии Disruptive technologies Clayton M. Christensen, 1995">
            <a:extLst>
              <a:ext uri="{FF2B5EF4-FFF2-40B4-BE49-F238E27FC236}">
                <a16:creationId xmlns:a16="http://schemas.microsoft.com/office/drawing/2014/main" id="{132C3E87-E4AA-E658-E092-49489417C1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28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ABBF8B9A-0FDF-C989-07EB-082BFBD4EE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771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Частотные диапазоны каналов связи">
            <a:extLst>
              <a:ext uri="{FF2B5EF4-FFF2-40B4-BE49-F238E27FC236}">
                <a16:creationId xmlns:a16="http://schemas.microsoft.com/office/drawing/2014/main" id="{3FC6EAD2-7E97-DEB4-B468-53EA04961C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1804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Вопросы по лекции">
            <a:extLst>
              <a:ext uri="{FF2B5EF4-FFF2-40B4-BE49-F238E27FC236}">
                <a16:creationId xmlns:a16="http://schemas.microsoft.com/office/drawing/2014/main" id="{1D68BEB4-658C-1C20-9F3B-65EFD1158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70255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Телефон (стационарный), фиксированная связь">
            <a:extLst>
              <a:ext uri="{FF2B5EF4-FFF2-40B4-BE49-F238E27FC236}">
                <a16:creationId xmlns:a16="http://schemas.microsoft.com/office/drawing/2014/main" id="{2DB8A400-2868-E772-2751-93C27C37C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52999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Мобильные сети (беспроводные, сотовые)">
            <a:extLst>
              <a:ext uri="{FF2B5EF4-FFF2-40B4-BE49-F238E27FC236}">
                <a16:creationId xmlns:a16="http://schemas.microsoft.com/office/drawing/2014/main" id="{1F3023C0-E101-6D85-CA6F-8908C73EC6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308004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Структура сети GSM">
            <a:extLst>
              <a:ext uri="{FF2B5EF4-FFF2-40B4-BE49-F238E27FC236}">
                <a16:creationId xmlns:a16="http://schemas.microsoft.com/office/drawing/2014/main" id="{A66F807F-062E-FCDB-9367-13A6705212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26645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рта покрытия МТС, Мегафон, Yota, Теле2, Beeline, 3G, 4G, 2G | Новинки и  проблемы связи 4G,3G Wimax">
            <a:extLst>
              <a:ext uri="{FF2B5EF4-FFF2-40B4-BE49-F238E27FC236}">
                <a16:creationId xmlns:a16="http://schemas.microsoft.com/office/drawing/2014/main" id="{EA0C0C30-4BE7-C0A2-9E3E-7980F65A3D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963" y="1443038"/>
            <a:ext cx="8220075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B6ABEC-8005-B7C5-EA97-1ECADCB22349}"/>
              </a:ext>
            </a:extLst>
          </p:cNvPr>
          <p:cNvSpPr txBox="1"/>
          <p:nvPr/>
        </p:nvSpPr>
        <p:spPr>
          <a:xfrm>
            <a:off x="1109709" y="621437"/>
            <a:ext cx="10129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КАРТА ПОКРЫТИЯ СОТОВОЙ СВЯЗИ НА ТЕРРИТОРИИ РФ</a:t>
            </a:r>
          </a:p>
        </p:txBody>
      </p:sp>
    </p:spTree>
    <p:extLst>
      <p:ext uri="{BB962C8B-B14F-4D97-AF65-F5344CB8AC3E}">
        <p14:creationId xmlns:p14="http://schemas.microsoft.com/office/powerpoint/2010/main" val="17864892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99391C8A-BAA7-7254-E403-741E5FA46A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70692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Цифровые сети">
            <a:extLst>
              <a:ext uri="{FF2B5EF4-FFF2-40B4-BE49-F238E27FC236}">
                <a16:creationId xmlns:a16="http://schemas.microsoft.com/office/drawing/2014/main" id="{389E33F5-4A6C-FF85-3C4C-75B7E248F9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145394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Цифровая сеть с предоставлением комплексных услуг (ISDN)">
            <a:extLst>
              <a:ext uri="{FF2B5EF4-FFF2-40B4-BE49-F238E27FC236}">
                <a16:creationId xmlns:a16="http://schemas.microsoft.com/office/drawing/2014/main" id="{932367F9-23CA-9702-7EA5-449A33929F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2718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Цифровые абонентские линии">
            <a:extLst>
              <a:ext uri="{FF2B5EF4-FFF2-40B4-BE49-F238E27FC236}">
                <a16:creationId xmlns:a16="http://schemas.microsoft.com/office/drawing/2014/main" id="{10C5176B-D818-C144-BCE5-207CC33C1B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431443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Спутниковая, ТВ, электрическая связь">
            <a:extLst>
              <a:ext uri="{FF2B5EF4-FFF2-40B4-BE49-F238E27FC236}">
                <a16:creationId xmlns:a16="http://schemas.microsoft.com/office/drawing/2014/main" id="{F18811DF-A1D6-52E0-28C3-033ED5FAB2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372929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Компьютерные сети (2 и &gt;) Обмен данными и совместное использование ресурсов">
            <a:extLst>
              <a:ext uri="{FF2B5EF4-FFF2-40B4-BE49-F238E27FC236}">
                <a16:creationId xmlns:a16="http://schemas.microsoft.com/office/drawing/2014/main" id="{4E6D7F17-383B-00D5-5783-A604AE039A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1769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FCA4DACA-A64E-ABCD-A7AB-0A3C571FFE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315589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Эталонная модель взаимодействия открытых компьютерных систем (OSI)">
            <a:extLst>
              <a:ext uri="{FF2B5EF4-FFF2-40B4-BE49-F238E27FC236}">
                <a16:creationId xmlns:a16="http://schemas.microsoft.com/office/drawing/2014/main" id="{271FF2F8-3333-2E55-34CE-390EEE3132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781327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Иерархия протоколов семейства TCP/IP">
            <a:extLst>
              <a:ext uri="{FF2B5EF4-FFF2-40B4-BE49-F238E27FC236}">
                <a16:creationId xmlns:a16="http://schemas.microsoft.com/office/drawing/2014/main" id="{AB9A29F0-0AB3-080A-B4ED-E23C4317CB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883096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>
            <a:extLst>
              <a:ext uri="{FF2B5EF4-FFF2-40B4-BE49-F238E27FC236}">
                <a16:creationId xmlns:a16="http://schemas.microsoft.com/office/drawing/2014/main" id="{0FCB099B-A451-6118-C144-5A67122A6B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849181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Аппаратно-программное обеспечение ЛВС">
            <a:extLst>
              <a:ext uri="{FF2B5EF4-FFF2-40B4-BE49-F238E27FC236}">
                <a16:creationId xmlns:a16="http://schemas.microsoft.com/office/drawing/2014/main" id="{8A08D949-D8B6-7889-75DC-ECD14799FA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999366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>
            <a:extLst>
              <a:ext uri="{FF2B5EF4-FFF2-40B4-BE49-F238E27FC236}">
                <a16:creationId xmlns:a16="http://schemas.microsoft.com/office/drawing/2014/main" id="{4438FC28-0CBB-5E05-A0B7-BA495E156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545375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Аппаратно-программное обеспечение объединения глобальных сетей">
            <a:extLst>
              <a:ext uri="{FF2B5EF4-FFF2-40B4-BE49-F238E27FC236}">
                <a16:creationId xmlns:a16="http://schemas.microsoft.com/office/drawing/2014/main" id="{DD4AA78F-C522-29AF-DFA9-C7D9A2361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540449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>
            <a:extLst>
              <a:ext uri="{FF2B5EF4-FFF2-40B4-BE49-F238E27FC236}">
                <a16:creationId xmlns:a16="http://schemas.microsoft.com/office/drawing/2014/main" id="{533091A7-56A6-ABE6-E7BC-B46DEBE804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982971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Взаимосвязи компьютерных сетей">
            <a:extLst>
              <a:ext uri="{FF2B5EF4-FFF2-40B4-BE49-F238E27FC236}">
                <a16:creationId xmlns:a16="http://schemas.microsoft.com/office/drawing/2014/main" id="{DC529C51-98CB-8E01-1483-45ABEF6CAC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278031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>
            <a:extLst>
              <a:ext uri="{FF2B5EF4-FFF2-40B4-BE49-F238E27FC236}">
                <a16:creationId xmlns:a16="http://schemas.microsoft.com/office/drawing/2014/main" id="{FF63A29F-A0DA-D11B-E8A6-7873F9684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6786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4828DFE-6FD8-86B5-55E8-BDBB2BAFE200}"/>
              </a:ext>
            </a:extLst>
          </p:cNvPr>
          <p:cNvSpPr txBox="1"/>
          <p:nvPr/>
        </p:nvSpPr>
        <p:spPr>
          <a:xfrm>
            <a:off x="1855433" y="751344"/>
            <a:ext cx="7652551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Классификация мировых информационных ресурсов:</a:t>
            </a:r>
          </a:p>
          <a:p>
            <a:pPr algn="just">
              <a:buFont typeface="+mj-lt"/>
              <a:buAutoNum type="arabicPeriod"/>
            </a:pPr>
            <a:r>
              <a:rPr lang="ru-RU" b="0" i="1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Государственные (национальные) информационные ресурсы</a:t>
            </a: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. Государственные информационные ресурсы - информационные ресурсы, полученные и оплаченные из федерального бюджета. Содержание государственных информационных ресурсов (примеры): деятельность государственных органов власти, правовая информация, </a:t>
            </a:r>
            <a:r>
              <a:rPr lang="ru-RU" b="0" i="0" strike="noStrike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hlinkClick r:id="rId2"/>
              </a:rPr>
              <a:t>биржевая и финансовая информация</a:t>
            </a: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коммерческая информация.</a:t>
            </a:r>
          </a:p>
          <a:p>
            <a:pPr algn="just">
              <a:buFont typeface="+mj-lt"/>
              <a:buAutoNum type="arabicPeriod"/>
            </a:pPr>
            <a:r>
              <a:rPr lang="ru-RU" b="0" i="1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Информационные ресурсы предприятий</a:t>
            </a: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. Информационные ресурсы предприятий – информационные ресурсы, созданные или накопленные на предприятиях и в организациях. Содержание информационных ресурсов предприятия (примеры): информационное обеспечение хозяйственной деятельности, планирование и оперативное управление деятельностью предприятия, </a:t>
            </a:r>
            <a:r>
              <a:rPr lang="ru-RU" b="0" i="0" strike="noStrike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hlinkClick r:id="rId3"/>
              </a:rPr>
              <a:t>бизнес-планы</a:t>
            </a: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 </a:t>
            </a:r>
            <a:r>
              <a:rPr lang="ru-RU" b="0" i="0" strike="noStrike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hlinkClick r:id="rId4"/>
              </a:rPr>
              <a:t>внешнеэкономическая деятельность</a:t>
            </a: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.</a:t>
            </a:r>
          </a:p>
          <a:p>
            <a:pPr algn="just">
              <a:buFont typeface="+mj-lt"/>
              <a:buAutoNum type="arabicPeriod"/>
            </a:pPr>
            <a:r>
              <a:rPr lang="ru-RU" b="0" i="1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Персональные информационные ресурсы</a:t>
            </a: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. Персональные информационные ресурсы – информационные ресурсы, созданные и управляемые каким-либо человеком и содержащие данные, относящиеся к его личной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1641487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9E0F06A-45A6-2028-A0D9-39C6AEF02E2A}"/>
              </a:ext>
            </a:extLst>
          </p:cNvPr>
          <p:cNvSpPr txBox="1"/>
          <p:nvPr/>
        </p:nvSpPr>
        <p:spPr>
          <a:xfrm>
            <a:off x="985421" y="556424"/>
            <a:ext cx="9055223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Мировые информационные ресурсы в имеющейся литературе обычно подразделяются на три сектора: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сектор деловой информации;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сектор научно-технической и специальной информации;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сектор массовой потребительской информации.</a:t>
            </a:r>
          </a:p>
          <a:p>
            <a:pPr algn="l"/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Сектор деловой информации подразделяется в свою очередь на следующие группы: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биржевая и финансовая информация — информация о котировках </a:t>
            </a:r>
            <a:r>
              <a:rPr lang="ru-RU" b="0" i="0" u="none" strike="noStrike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hlinkClick r:id="rId2"/>
              </a:rPr>
              <a:t>ценных бумаг</a:t>
            </a: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 </a:t>
            </a:r>
            <a:r>
              <a:rPr lang="ru-RU" b="0" i="0" u="none" strike="noStrike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hlinkClick r:id="rId3"/>
              </a:rPr>
              <a:t>валютных курсах</a:t>
            </a: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 </a:t>
            </a:r>
            <a:r>
              <a:rPr lang="ru-RU" b="0" i="0" u="none" strike="noStrike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hlinkClick r:id="rId4"/>
              </a:rPr>
              <a:t>учетных ставках</a:t>
            </a: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рынках товаров и капиталов, предоставляемая биржами, специальными службами биржевой и финансовой информации, </a:t>
            </a:r>
            <a:r>
              <a:rPr lang="ru-RU" b="0" i="0" u="none" strike="noStrike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hlinkClick r:id="rId5"/>
              </a:rPr>
              <a:t>брокерскими</a:t>
            </a: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 компаниями;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статистическая информация — числовая, экономическая, демографическая, социальная информация в виде рядов динамики, прогнозных моделей и оценок, предоставляемая государственными службами, а также компаниями, занятыми исследованиями, разработками и консалтингом;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коммерческая информация — информация о компаниях, фирмах, корпорациях, направлениях их работы, финансовом состоянии, ценах на продукцию и услуги, связях, сделках, руководителях;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деловые новости в области </a:t>
            </a:r>
            <a:r>
              <a:rPr lang="ru-RU" b="0" i="0" u="none" strike="noStrike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hlinkClick r:id="rId6"/>
              </a:rPr>
              <a:t>экономики</a:t>
            </a: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 и бизнеса.</a:t>
            </a:r>
          </a:p>
        </p:txBody>
      </p:sp>
    </p:spTree>
    <p:extLst>
      <p:ext uri="{BB962C8B-B14F-4D97-AF65-F5344CB8AC3E}">
        <p14:creationId xmlns:p14="http://schemas.microsoft.com/office/powerpoint/2010/main" val="2810424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5A1679F-7BA3-B08E-E20D-02D44536F2A5}"/>
              </a:ext>
            </a:extLst>
          </p:cNvPr>
          <p:cNvSpPr txBox="1"/>
          <p:nvPr/>
        </p:nvSpPr>
        <p:spPr>
          <a:xfrm>
            <a:off x="346229" y="568806"/>
            <a:ext cx="11026066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Биржевая и финансовая информация изменяется постоянно. Следовательно, и предоставление ее потребителю должно осуществляться в реальном масштабе времени.</a:t>
            </a:r>
          </a:p>
          <a:p>
            <a:pPr algn="l"/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Требования к оперативности предоставления потребителю коммерческой информации ниже, чем требования к предоставлению биржевой и финансовой информации. Обычно коммерческая информация обновляется ежедневно или еженедельно.</a:t>
            </a:r>
          </a:p>
          <a:p>
            <a:pPr algn="l"/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Важность коммерческой информации в условиях рынка и конкуренции весьма высока. Эта информация используется непосредственно бизнесменами и предпринимателями при решении следующих задач: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выбор поставщиков, партнеров и размещение заказов;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выход на рынок с новым товаром;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поиск покупателей;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слияние и приобретение компаний;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маркетинговые исследования по анализу рынка.</a:t>
            </a:r>
          </a:p>
          <a:p>
            <a:pPr algn="l"/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Сектор научно-технической и специальной информации включает документальную библиографическую, реферативную и полнотекстовую информацию о фундаментальных и прикладных исследованиях, а также профессиональную информацию для юристов, врачей, инженеров и т.д.</a:t>
            </a:r>
          </a:p>
          <a:p>
            <a:pPr algn="l"/>
            <a:r>
              <a:rPr lang="ru-RU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Сектор массовой потребительской информации включает новости и справочную информацию, потребительскую и развлекательную информацию (погода, расписание транспорта, покупки и продажи, аренда машин, справочники служб быта и т.д.).</a:t>
            </a:r>
          </a:p>
          <a:p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2653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Picture background">
            <a:extLst>
              <a:ext uri="{FF2B5EF4-FFF2-40B4-BE49-F238E27FC236}">
                <a16:creationId xmlns:a16="http://schemas.microsoft.com/office/drawing/2014/main" id="{524C8ED8-C31F-487F-8747-D77B837779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6161764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54</TotalTime>
  <Words>446</Words>
  <Application>Microsoft Office PowerPoint</Application>
  <PresentationFormat>Широкоэкранный</PresentationFormat>
  <Paragraphs>27</Paragraphs>
  <Slides>58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62" baseType="lpstr">
      <vt:lpstr>Arial</vt:lpstr>
      <vt:lpstr>Century Gothic</vt:lpstr>
      <vt:lpstr>Wingdings 3</vt:lpstr>
      <vt:lpstr>Сектор</vt:lpstr>
      <vt:lpstr>МИРОВЫЕ ИНФОРМАЦИОННЫЕ РЕСУРСЫ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Семья</dc:creator>
  <cp:lastModifiedBy>Семья</cp:lastModifiedBy>
  <cp:revision>6</cp:revision>
  <dcterms:created xsi:type="dcterms:W3CDTF">2024-08-28T14:36:23Z</dcterms:created>
  <dcterms:modified xsi:type="dcterms:W3CDTF">2024-08-30T15:32:36Z</dcterms:modified>
</cp:coreProperties>
</file>