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95" r:id="rId5"/>
    <p:sldId id="296" r:id="rId6"/>
    <p:sldId id="297" r:id="rId7"/>
    <p:sldId id="298" r:id="rId8"/>
    <p:sldId id="299" r:id="rId9"/>
    <p:sldId id="258" r:id="rId10"/>
    <p:sldId id="259" r:id="rId11"/>
    <p:sldId id="272" r:id="rId12"/>
    <p:sldId id="273" r:id="rId13"/>
    <p:sldId id="274" r:id="rId14"/>
    <p:sldId id="275" r:id="rId15"/>
    <p:sldId id="276" r:id="rId16"/>
    <p:sldId id="260" r:id="rId17"/>
    <p:sldId id="261" r:id="rId18"/>
    <p:sldId id="277" r:id="rId19"/>
    <p:sldId id="262" r:id="rId20"/>
    <p:sldId id="263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64" r:id="rId39"/>
    <p:sldId id="265" r:id="rId40"/>
    <p:sldId id="266" r:id="rId41"/>
    <p:sldId id="267" r:id="rId42"/>
    <p:sldId id="268" r:id="rId43"/>
    <p:sldId id="269" r:id="rId44"/>
    <p:sldId id="27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CC21BCA-2D67-48D7-B689-7F690528D112}" type="datetimeFigureOut">
              <a:rPr lang="ru-RU" smtClean="0"/>
              <a:t>19.09.2023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E169AD5-7AD0-48DC-9062-495E13090CE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E%D0%9E%D0%9D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Тема 1: Информация и бизнес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Лекция 2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950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Бизнес представляет собой не только торговое посредничество, но и производство как основу экономики любого государства (рис.1).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0" t="19150" r="20892" b="30244"/>
          <a:stretch>
            <a:fillRect/>
          </a:stretch>
        </p:blipFill>
        <p:spPr bwMode="auto">
          <a:xfrm>
            <a:off x="755576" y="1193644"/>
            <a:ext cx="7632848" cy="4899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6093296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Рис.1 Функциональная модель информационного бизнеса</a:t>
            </a:r>
          </a:p>
        </p:txBody>
      </p:sp>
    </p:spTree>
    <p:extLst>
      <p:ext uri="{BB962C8B-B14F-4D97-AF65-F5344CB8AC3E}">
        <p14:creationId xmlns:p14="http://schemas.microsoft.com/office/powerpoint/2010/main" val="3672352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Переходя к инфраструктуре информационной отрасли, необходимо отметить, что сфера информационного бизнеса очень обширна и включает различные виды деятельности, которые прямо или косвенно связаны с информацией. Причем постоянно происходит изменение и увеличение объемов инфраструктуры. Начав с производства продуктов и услуг, прямо связанных с вычислительной техникой (сегодня это в основном персональные компьютеры), информационный бизнес захватывает все новые и новые области человеческой деятельности, практически не связанные с компьютерами.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Структура информационного бизнеса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12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988840"/>
            <a:ext cx="7408333" cy="40653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/>
              <a:t>Рассматривая современную инфраструктуру бизнеса, необходимо иметь в виду, что разные специалисты в разных странах неоднозначно трактуют и описывают ее. </a:t>
            </a:r>
            <a:endParaRPr lang="ru-RU" sz="1600" dirty="0" smtClean="0"/>
          </a:p>
          <a:p>
            <a:pPr marL="0" indent="0" algn="just">
              <a:buNone/>
            </a:pPr>
            <a:r>
              <a:rPr lang="ru-RU" sz="1600" dirty="0" smtClean="0"/>
              <a:t>Вот </a:t>
            </a:r>
            <a:r>
              <a:rPr lang="ru-RU" sz="1600" dirty="0"/>
              <a:t>несколько таких подходов. Ю.М. </a:t>
            </a:r>
            <a:r>
              <a:rPr lang="ru-RU" sz="1600" dirty="0" err="1"/>
              <a:t>Каныгин</a:t>
            </a:r>
            <a:r>
              <a:rPr lang="ru-RU" sz="1600" dirty="0"/>
              <a:t> выделяет следующие основные элементы: </a:t>
            </a:r>
            <a:endParaRPr lang="ru-RU" sz="1600" dirty="0" smtClean="0"/>
          </a:p>
          <a:p>
            <a:pPr marL="0" indent="0" algn="just">
              <a:buNone/>
            </a:pPr>
            <a:r>
              <a:rPr lang="ru-RU" sz="1600" dirty="0" smtClean="0"/>
              <a:t>ВЦ </a:t>
            </a:r>
            <a:r>
              <a:rPr lang="ru-RU" sz="1600" dirty="0"/>
              <a:t>различного типа; </a:t>
            </a:r>
            <a:endParaRPr lang="ru-RU" sz="1600" dirty="0" smtClean="0"/>
          </a:p>
          <a:p>
            <a:pPr marL="0" indent="0" algn="just">
              <a:buNone/>
            </a:pPr>
            <a:r>
              <a:rPr lang="ru-RU" sz="1600" dirty="0" smtClean="0"/>
              <a:t>абонентские </a:t>
            </a:r>
            <a:r>
              <a:rPr lang="ru-RU" sz="1600" dirty="0"/>
              <a:t>пункты, дающие абонентам </a:t>
            </a:r>
            <a:r>
              <a:rPr lang="ru-RU" sz="1600" i="1" dirty="0"/>
              <a:t>доступ</a:t>
            </a:r>
            <a:r>
              <a:rPr lang="ru-RU" sz="1600" dirty="0"/>
              <a:t> к информационным ресурсам; совокупность организационных элементов, обеспечивающих управление электронно-вычислительным и информационным потенциалом; </a:t>
            </a:r>
            <a:endParaRPr lang="ru-RU" sz="1600" dirty="0" smtClean="0"/>
          </a:p>
          <a:p>
            <a:pPr marL="0" indent="0" algn="just">
              <a:buNone/>
            </a:pPr>
            <a:r>
              <a:rPr lang="ru-RU" sz="1600" dirty="0" smtClean="0"/>
              <a:t>структурные </a:t>
            </a:r>
            <a:r>
              <a:rPr lang="ru-RU" sz="1600" dirty="0"/>
              <a:t>элементы отрасли, удовлетворяющие потребности ВЦ в программном и информационном обеспечении (фонды алгоритмов и программ, банки данных, знаний и т.д.), </a:t>
            </a:r>
            <a:endParaRPr lang="ru-RU" sz="1600" dirty="0" smtClean="0"/>
          </a:p>
          <a:p>
            <a:pPr marL="0" indent="0" algn="just">
              <a:buNone/>
            </a:pPr>
            <a:r>
              <a:rPr lang="ru-RU" sz="1600" dirty="0" smtClean="0"/>
              <a:t>а </a:t>
            </a:r>
            <a:r>
              <a:rPr lang="ru-RU" sz="1600" dirty="0"/>
              <a:t>также различные обеспечивающие элементы [</a:t>
            </a:r>
            <a:r>
              <a:rPr lang="ru-RU" sz="1600" dirty="0" err="1"/>
              <a:t>Арустамов</a:t>
            </a:r>
            <a:r>
              <a:rPr lang="ru-RU" sz="1600" dirty="0"/>
              <a:t> Э.А. Предпринимательская </a:t>
            </a:r>
            <a:r>
              <a:rPr lang="ru-RU" sz="1600" i="1" dirty="0"/>
              <a:t>деятельность</a:t>
            </a:r>
            <a:r>
              <a:rPr lang="ru-RU" sz="1600" dirty="0"/>
              <a:t>. М. : КНОРУС, 2011.]. </a:t>
            </a:r>
            <a:endParaRPr lang="ru-RU" sz="1600" dirty="0" smtClean="0"/>
          </a:p>
          <a:p>
            <a:pPr marL="0" indent="0" algn="just">
              <a:buNone/>
            </a:pPr>
            <a:r>
              <a:rPr lang="ru-RU" sz="1600" dirty="0" smtClean="0"/>
              <a:t>Это </a:t>
            </a:r>
            <a:r>
              <a:rPr lang="ru-RU" sz="1600" dirty="0"/>
              <a:t>пример анализа инфраструктуры, сложившейся у нас. 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Современная инфраструктура бизнеса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34162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636912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Другой пример - </a:t>
            </a:r>
            <a:r>
              <a:rPr lang="ru-RU" i="1" dirty="0"/>
              <a:t>анализ</a:t>
            </a:r>
            <a:r>
              <a:rPr lang="ru-RU" dirty="0"/>
              <a:t> инфраструктуры информационного бизнеса, сложившейся в США (хотя там также имеются разные подходы). </a:t>
            </a:r>
            <a:endParaRPr lang="ru-RU" dirty="0" smtClean="0"/>
          </a:p>
          <a:p>
            <a:pPr algn="just"/>
            <a:r>
              <a:rPr lang="ru-RU" dirty="0" smtClean="0"/>
              <a:t>Например</a:t>
            </a:r>
            <a:r>
              <a:rPr lang="ru-RU" dirty="0"/>
              <a:t>, Э. </a:t>
            </a:r>
            <a:r>
              <a:rPr lang="ru-RU" dirty="0" err="1"/>
              <a:t>Эттингер</a:t>
            </a:r>
            <a:r>
              <a:rPr lang="ru-RU" dirty="0"/>
              <a:t> разработал схему развития информационного бизнеса, в основу которой положена компьютеризация различных сфер экономики.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центре - </a:t>
            </a:r>
            <a:r>
              <a:rPr lang="ru-RU" i="1" dirty="0"/>
              <a:t>компьютер</a:t>
            </a:r>
            <a:r>
              <a:rPr lang="ru-RU" dirty="0"/>
              <a:t>, а вокруг располагаются остальные элементы бизнеса - от каналов связи к конечному продукту [Балабанов И.Т. Инновационный </a:t>
            </a:r>
            <a:r>
              <a:rPr lang="ru-RU" i="1" dirty="0"/>
              <a:t>менеджмент</a:t>
            </a:r>
            <a:r>
              <a:rPr lang="ru-RU" dirty="0"/>
              <a:t>: Учеб. пособие. </a:t>
            </a:r>
            <a:r>
              <a:rPr lang="ru-RU" dirty="0" err="1"/>
              <a:t>Спб</a:t>
            </a:r>
            <a:r>
              <a:rPr lang="ru-RU" dirty="0"/>
              <a:t>., 2000].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488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268760"/>
            <a:ext cx="7408333" cy="5001419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Еще одна схема была предложена Л. Джемом и является одной из наиболее удачных и удобных для рассмотрения и понимания информационной инфраструктуры [Блинов А.О. Малое предпринимательство: Организационные и </a:t>
            </a:r>
            <a:r>
              <a:rPr lang="ru-RU" sz="1600" i="1" dirty="0"/>
              <a:t>правовые основы</a:t>
            </a:r>
            <a:r>
              <a:rPr lang="ru-RU" sz="1600" dirty="0"/>
              <a:t> деятельности. М., 1998]. Каждый из восьми сегментов схемы включает различные виды деятельности, не все из которых прямо связаны с информацией. Тем не менее, каждый вид деятельности, показанный в сегменте, так или иначе важен для информационного бизнеса:</a:t>
            </a:r>
          </a:p>
          <a:p>
            <a:pPr algn="just"/>
            <a:r>
              <a:rPr lang="ru-RU" sz="1600" dirty="0"/>
              <a:t>содержательная информация (кинофильмы; газеты, журналы; микрофильмы; информационные бюллетени, отдельные релизы, справочные указатели; книги, доклады, публикации, записки; видеодиски, пленки, лазерные диски);</a:t>
            </a:r>
          </a:p>
          <a:p>
            <a:pPr algn="just"/>
            <a:r>
              <a:rPr lang="ru-RU" sz="1600" dirty="0"/>
              <a:t>вспомогательные услуги (рисковый капитал, банки; системы искусственного интеллекта, проектирование систем; разделение времени работы систем; программирование; электронная передача документов, ввод данных; маркетинг, рекламные агентства; биржевое маклерство, бюро услуг);</a:t>
            </a:r>
          </a:p>
          <a:p>
            <a:pPr algn="just"/>
            <a:r>
              <a:rPr lang="ru-RU" sz="1600" dirty="0"/>
              <a:t>информационная технология (компьютеры, терминалы; конторское оборудование; оптическая аппаратура; микрофильмы, лазерные диски; печатное оборудование, бланки учета; размножение документации;</a:t>
            </a:r>
          </a:p>
          <a:p>
            <a:pPr algn="just"/>
            <a:r>
              <a:rPr lang="ru-RU" sz="1600" dirty="0"/>
              <a:t>интегрирующая технология (терминалы; персональные коммутаторы; речевые системы, факсимиле; цифровые данные);</a:t>
            </a:r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77950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564904"/>
            <a:ext cx="7408333" cy="345069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средства связи (радио, телевидение, телефон; системы передач; видеодиски, волоконная оптика; средства почтовой связи, коммутаторы);</a:t>
            </a:r>
          </a:p>
          <a:p>
            <a:r>
              <a:rPr lang="ru-RU" dirty="0"/>
              <a:t>каналы связи (доставка нарочным, почта; телеграф, телефон; международные средства связи, спутниковая связь, коммерческие средства связи; кабельное телевидение; передвижная и блочная аппаратура);</a:t>
            </a:r>
          </a:p>
          <a:p>
            <a:pPr algn="just"/>
            <a:r>
              <a:rPr lang="ru-RU" dirty="0"/>
              <a:t>каналы теле- и радиовещания (радиосеть, региональные сети; </a:t>
            </a:r>
            <a:r>
              <a:rPr lang="ru-RU" dirty="0" err="1"/>
              <a:t>телесеть</a:t>
            </a:r>
            <a:r>
              <a:rPr lang="ru-RU" dirty="0"/>
              <a:t>, телефакс; коротковолновая связь);</a:t>
            </a:r>
          </a:p>
          <a:p>
            <a:r>
              <a:rPr lang="ru-RU" dirty="0"/>
              <a:t>смысловые услуги (служба новостей; исходная информация для электронных и неэлектронных банков данных; информация о фондовой бирже, информационные маклеры; библиотеки, видеотеки; статистические индексы; банки данных; речевые системы).</a:t>
            </a:r>
          </a:p>
          <a:p>
            <a:r>
              <a:rPr lang="ru-RU" dirty="0"/>
              <a:t>Как видно из приведенной схемы, </a:t>
            </a:r>
            <a:r>
              <a:rPr lang="ru-RU" i="1" dirty="0"/>
              <a:t>инфраструктура</a:t>
            </a:r>
            <a:r>
              <a:rPr lang="ru-RU" dirty="0"/>
              <a:t> здесь рассмотрена очень подробно и включает большое количество различных видов деятельности, хотя в реальности </a:t>
            </a:r>
            <a:r>
              <a:rPr lang="ru-RU" i="1" dirty="0"/>
              <a:t>сегменты</a:t>
            </a:r>
            <a:r>
              <a:rPr lang="ru-RU" dirty="0"/>
              <a:t> могут пересекаться в отдельных областях.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345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2132856"/>
            <a:ext cx="7452816" cy="399330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является </a:t>
            </a:r>
            <a:r>
              <a:rPr lang="ru-RU" dirty="0"/>
              <a:t>составной частью бизнеса. Главной функцией бизнеса является деятельность по производству и обменными операциями между предпринимателями и другими элементами хозяйственной среды, которая объединяет:</a:t>
            </a:r>
          </a:p>
          <a:p>
            <a:pPr lvl="0" algn="just"/>
            <a:r>
              <a:rPr lang="ru-RU" dirty="0"/>
              <a:t>экономическую обстановку и политическую ситуацию;</a:t>
            </a:r>
          </a:p>
          <a:p>
            <a:pPr lvl="0" algn="just"/>
            <a:r>
              <a:rPr lang="ru-RU" dirty="0"/>
              <a:t>правовую среду (совокупность законодательных актов, регламентирующих деятельность предпринимателей);</a:t>
            </a:r>
          </a:p>
          <a:p>
            <a:pPr lvl="0" algn="just"/>
            <a:r>
              <a:rPr lang="ru-RU" dirty="0"/>
              <a:t>социально-культурную среду (нравственные и религиозные нормы, уровень образования и т.п.);</a:t>
            </a:r>
          </a:p>
          <a:p>
            <a:pPr lvl="0" algn="just"/>
            <a:r>
              <a:rPr lang="ru-RU" dirty="0"/>
              <a:t>технологическую среду (уровень научно-технического развития; наличие развитой сети коммуникаций и т.п.);</a:t>
            </a:r>
          </a:p>
          <a:p>
            <a:pPr lvl="0" algn="just"/>
            <a:r>
              <a:rPr lang="ru-RU" dirty="0"/>
              <a:t>организационно-техническую (банки, финансовые услуги, рекламные агентства, специализированные учебные заведения и т.п.);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Предпринимательство</a:t>
            </a:r>
          </a:p>
        </p:txBody>
      </p:sp>
    </p:spTree>
    <p:extLst>
      <p:ext uri="{BB962C8B-B14F-4D97-AF65-F5344CB8AC3E}">
        <p14:creationId xmlns:p14="http://schemas.microsoft.com/office/powerpoint/2010/main" val="2713545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132856"/>
            <a:ext cx="7704856" cy="43204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является </a:t>
            </a:r>
            <a:r>
              <a:rPr lang="ru-RU" dirty="0"/>
              <a:t>управление финансами и ведение учета, подготовка кадров, материально-техническое обеспечение, производство и маркетинг.</a:t>
            </a:r>
          </a:p>
          <a:p>
            <a:pPr algn="just"/>
            <a:r>
              <a:rPr lang="ru-RU" dirty="0"/>
              <a:t>Появились фирмы занятые в области ИТ и сфере информационного бизнеса, предпринимательской деятельности, связанной с разработкой, совершенствованием и распространением компонентов ИТ. К их числу относят ВТ, средства коммуникации, офисное оборудование, программное обеспечение, а также информационное, техническое и консультационное обслуживание, лизинг, страхование, обучение и </a:t>
            </a:r>
            <a:r>
              <a:rPr lang="ru-RU" dirty="0" err="1"/>
              <a:t>др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Основными функциями информационного бизнеса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1636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060848"/>
            <a:ext cx="7408333" cy="3705275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Считая </a:t>
            </a:r>
            <a:r>
              <a:rPr lang="ru-RU" sz="1600" i="1" dirty="0"/>
              <a:t>информационные технологии</a:t>
            </a:r>
            <a:r>
              <a:rPr lang="ru-RU" sz="1600" dirty="0"/>
              <a:t> двигателем информационного бизнеса, сконцентрируем внимание на их содержании и роли.</a:t>
            </a:r>
          </a:p>
          <a:p>
            <a:pPr algn="just"/>
            <a:r>
              <a:rPr lang="ru-RU" sz="1600" dirty="0"/>
              <a:t>Информационная технология включает в себя "козырные карты" современного информационного бизнеса: компьютеры, терминалы, компьютерное оборудование, оптическую аппаратуру, микрофильмы, лазерные диски, печатное и ксерокопирующее оборудование. Это базовые элементы инфраструктуры, определяющие основные стратегические цели развития бизнеса, поэтому выбор не является случайным.</a:t>
            </a:r>
          </a:p>
          <a:p>
            <a:pPr algn="just"/>
            <a:r>
              <a:rPr lang="ru-RU" sz="1600" i="1" dirty="0"/>
              <a:t>По</a:t>
            </a:r>
            <a:r>
              <a:rPr lang="ru-RU" sz="1600" dirty="0"/>
              <a:t> мнению американского специалиста в области управления Г. </a:t>
            </a:r>
            <a:r>
              <a:rPr lang="ru-RU" sz="1600" dirty="0" err="1"/>
              <a:t>Поппеля</a:t>
            </a:r>
            <a:r>
              <a:rPr lang="ru-RU" sz="1600" dirty="0"/>
              <a:t>, под </a:t>
            </a:r>
            <a:r>
              <a:rPr lang="ru-RU" sz="1600" b="1" dirty="0"/>
              <a:t>информационными технологиями (ИТ) следует понимать использование вычислительной техники и систем связи для создания, сбора, передачи, хранения, обработки информации для всех сфер общественной жизни</a:t>
            </a:r>
            <a:r>
              <a:rPr lang="ru-RU" sz="1600" dirty="0"/>
              <a:t> </a:t>
            </a:r>
            <a:r>
              <a:rPr lang="ru-RU" sz="1600" dirty="0" smtClean="0"/>
              <a:t>ИТ </a:t>
            </a:r>
            <a:r>
              <a:rPr lang="ru-RU" sz="1600" dirty="0"/>
              <a:t>рассматривают как часть (или элемент) информационного бизнеса - его некоторую технологическую основу и как отдельный сектор инфраструктуры, нередко развивающийся автономно.</a:t>
            </a:r>
          </a:p>
          <a:p>
            <a:pPr algn="just"/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Информационные технологии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303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132856"/>
            <a:ext cx="7632848" cy="4065315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- </a:t>
            </a:r>
            <a:r>
              <a:rPr lang="ru-RU" dirty="0"/>
              <a:t>совокупность внедряемых в системы организации управления принципиально новых средств и методов обработки данных, представляющие собой целостные технологические системы и обеспечивающие создание, передачу, хранение и отображение информационного продукта (данные, знания) с наименьшими затратами и в соответствии с закономерностями той информационной среды, где развивается новая информационная технология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Новая информационная технология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773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i="1" dirty="0" smtClean="0"/>
              <a:t>Перечислите </a:t>
            </a:r>
            <a:r>
              <a:rPr lang="ru-RU" i="1" dirty="0"/>
              <a:t>основные особенности информации как товара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i="1" dirty="0"/>
              <a:t>Какие факторы влияют на формирование информационного бизнеса?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i="1" dirty="0"/>
              <a:t>Что относится к основным функциям информационного бизнеса?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i="1" dirty="0"/>
              <a:t>Что относится к специфическим функциям информационного бизнеса?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i="1" dirty="0"/>
              <a:t>Перечислите основные тенденции в развитии ИКТ.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i="1" dirty="0"/>
              <a:t>Основные факторы, влияющие на развитие рынка ИКТ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Вопросы  для самоконтроля</a:t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357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844824"/>
            <a:ext cx="7380808" cy="428133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Эффективность новой информационной технологии проявляется в ее областях:</a:t>
            </a:r>
          </a:p>
          <a:p>
            <a:pPr lvl="0" algn="just"/>
            <a:r>
              <a:rPr lang="ru-RU" dirty="0"/>
              <a:t>автоматизация проектирования, оперативного планирования и управления промышленным производством;</a:t>
            </a:r>
          </a:p>
          <a:p>
            <a:pPr lvl="0" algn="just"/>
            <a:r>
              <a:rPr lang="ru-RU" dirty="0"/>
              <a:t>автоматизация организационного управления.</a:t>
            </a:r>
          </a:p>
          <a:p>
            <a:pPr algn="just"/>
            <a:r>
              <a:rPr lang="ru-RU" dirty="0"/>
              <a:t>Новые информационные технологии базируются на компьютерных сетях, распределенной архитектуре и структурах типа "клиент-сервер". Данные технологии требуют новых рабочих мест, большей безопасности, высокого качества жизни; они могут быть использованы в развитии новых видов деятельности, разработке информационных сетей и мониторинговых систем, улучшения деятельности административных и общественных служб, повышения уровня информационной безопасности, упрощении многих аспектов повседневной жизни людей 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599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420888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Признавая </a:t>
            </a:r>
            <a:r>
              <a:rPr lang="ru-RU" dirty="0"/>
              <a:t>как факт поразительные технологические достижения наступившей эры информационных технологий, американские специалисты спрогнозировали дальнейший прогресс в этой области, движущей силой которого являются пять основных так называемых информационных тенденций:</a:t>
            </a:r>
          </a:p>
          <a:p>
            <a:r>
              <a:rPr lang="ru-RU" dirty="0"/>
              <a:t>возрастание роли информационного продукта,</a:t>
            </a:r>
          </a:p>
          <a:p>
            <a:r>
              <a:rPr lang="ru-RU" dirty="0"/>
              <a:t>развитие способности к взаимодействию (совместимости),</a:t>
            </a:r>
          </a:p>
          <a:p>
            <a:r>
              <a:rPr lang="ru-RU" dirty="0"/>
              <a:t>ликвидация промежуточных звеньев,</a:t>
            </a:r>
          </a:p>
          <a:p>
            <a:r>
              <a:rPr lang="ru-RU" dirty="0"/>
              <a:t>глобализация,</a:t>
            </a:r>
          </a:p>
          <a:p>
            <a:r>
              <a:rPr lang="ru-RU" dirty="0"/>
              <a:t>конвергенция</a:t>
            </a:r>
            <a:r>
              <a:rPr lang="ru-RU" dirty="0" smtClean="0"/>
              <a:t>.</a:t>
            </a:r>
          </a:p>
          <a:p>
            <a:r>
              <a:rPr lang="ru-RU" dirty="0"/>
              <a:t>Кратко их охарактеризуем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Тенденции развития информационных технологий</a:t>
            </a:r>
            <a:br>
              <a:rPr lang="ru-RU" sz="3600" b="1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73264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Информационный продукт (ИП) выступает в виде программных средств, баз данных и служб экспертного обеспечения (определение дано Г. </a:t>
            </a:r>
            <a:r>
              <a:rPr lang="ru-RU" dirty="0" err="1"/>
              <a:t>Поппелем</a:t>
            </a:r>
            <a:r>
              <a:rPr lang="ru-RU" dirty="0"/>
              <a:t> и Б. </a:t>
            </a:r>
            <a:r>
              <a:rPr lang="ru-RU" dirty="0" err="1"/>
              <a:t>Голдстайпом</a:t>
            </a:r>
            <a:r>
              <a:rPr lang="ru-RU" dirty="0"/>
              <a:t>) [Балабанов И.Т. Инновационный менеджмент: Учеб. пособие. </a:t>
            </a:r>
            <a:r>
              <a:rPr lang="ru-RU" dirty="0" err="1"/>
              <a:t>Спб</a:t>
            </a:r>
            <a:r>
              <a:rPr lang="ru-RU" dirty="0"/>
              <a:t>., 2000], ИП в форме различного рода информации является источником человеческих знаний. Р.У. </a:t>
            </a:r>
            <a:r>
              <a:rPr lang="ru-RU" dirty="0" err="1"/>
              <a:t>Эмерсон</a:t>
            </a:r>
            <a:r>
              <a:rPr lang="ru-RU" dirty="0"/>
              <a:t> определяет информацию как "накопленные мысли и опыт бесчисленных умов" [Блинов А.О. Малое предпринимательство: Организационные и правовые основы деятельности. М., 1998]. </a:t>
            </a:r>
            <a:endParaRPr lang="ru-RU" dirty="0" smtClean="0"/>
          </a:p>
          <a:p>
            <a:pPr algn="just"/>
            <a:r>
              <a:rPr lang="ru-RU" dirty="0" smtClean="0"/>
              <a:t>Следовательно</a:t>
            </a:r>
            <a:r>
              <a:rPr lang="ru-RU" dirty="0"/>
              <a:t>, деятельность интеллектуальных работников в большей степени зависит от содержания, точности и своевременности получаемой информации. ИТ призвана донести информацию до места создания и использования знаний. Отсюда возрастающее значение ИП, причем в разных плоскостях. Информационная часть ИП расширяет кругозор людей, позволяет более эффективно использовать ресурсы, а развлекательная обеспечивает досуг. Качество и доступность обеих составляющих оказывают существенное влияние на чувство самоудовлетворения отдельного человека.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93608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Возрастание </a:t>
            </a:r>
            <a:r>
              <a:rPr lang="ru-RU" sz="2400" dirty="0"/>
              <a:t>роли информационного продукта</a:t>
            </a:r>
          </a:p>
        </p:txBody>
      </p:sp>
    </p:spTree>
    <p:extLst>
      <p:ext uri="{BB962C8B-B14F-4D97-AF65-F5344CB8AC3E}">
        <p14:creationId xmlns:p14="http://schemas.microsoft.com/office/powerpoint/2010/main" val="2820759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В мире бизнеса интеллектуальные работники принимают решения, разрабатывают изделия, продают и покупают товары и услуги, предоставляют рекомендации, которые определяют ход дел фирмы. Ведение деловых операций в значительной степени зависит от ИП, получаемого интеллектуальными работниками. </a:t>
            </a:r>
            <a:endParaRPr lang="ru-RU" sz="1600" dirty="0" smtClean="0"/>
          </a:p>
          <a:p>
            <a:pPr algn="just"/>
            <a:r>
              <a:rPr lang="ru-RU" sz="1600" dirty="0" smtClean="0"/>
              <a:t>Американский </a:t>
            </a:r>
            <a:r>
              <a:rPr lang="ru-RU" sz="1600" dirty="0"/>
              <a:t>опыт показывает, что большинство фирм расходует слишком много средств на ИП, а получает слишком малую отдачу в смысле творческой производительности интеллектуальных работников. В США 30 млн. менеджеров и других специалистов, называемых интеллектуальными, обходятся своим фирмам в 1 трлн. дол. в год. В то же время тратится всего 75 млрд. дол. (7% всех затрат) на системы ИТ, которые могут повысить эффективность других расходов. Важность этих расходов подтверждают исследования фирмы "</a:t>
            </a:r>
            <a:r>
              <a:rPr lang="ru-RU" sz="1600" dirty="0" err="1"/>
              <a:t>Буз</a:t>
            </a:r>
            <a:r>
              <a:rPr lang="ru-RU" sz="1600" dirty="0"/>
              <a:t>, Аллен энд Гамильтон Инк", которые показывают, что 18-30% затрат интеллектуального труда практически теряется в основном на поиски лучшего информационного продукта. Лучшая информированность и наибольшая достоверность представляют собой большую силу, что подтвердит любой финансист. Поэтому просто удивительной является фатальная покорность компаний и фирм, которые допускают потерю около 200 млрд. дол., связанную с нехваткой необходимой информации.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41652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76672"/>
            <a:ext cx="7408333" cy="4137323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На </a:t>
            </a:r>
            <a:r>
              <a:rPr lang="ru-RU" sz="1600" dirty="0"/>
              <a:t>примере "Рейтер" можно показать, как трансформируется ИП в процессе совершенствования. Первоначально система позволяла просто просматривать фондовые котировки в режиме реального времени. В настоящее время система "Рейтер - 2000" позволяет помимо просмотра текущих котировок различных фондовых инструментов заключать сделки, просматривать сообщения информационного агентства "Рейтер", видеть графическое отображение изменения котировок. В уже анонсированной системе "Рейтер - 3000" в дополнение к этому появится средство обращения к глобальной базе данных, накопленной за многие годы работы системы. Это позволит более глубоко анализировать тенденции в торговле и принимать верные решения.</a:t>
            </a:r>
          </a:p>
          <a:p>
            <a:pPr algn="just"/>
            <a:r>
              <a:rPr lang="ru-RU" sz="1600" dirty="0"/>
              <a:t>Определены шесть секторов экономики, в которых применение ИТ наиболее вероятно повысит эффективность торговых операций: промышленные товары и поставки, расфасованные потребительские и фармацевтические товары, страхование коммерческих предприятий и отдельных лиц, коммерческие банки и кредиты, оптовая торговля и услуги специалистов, фондовая торговля.</a:t>
            </a:r>
          </a:p>
          <a:p>
            <a:pPr algn="just"/>
            <a:r>
              <a:rPr lang="ru-RU" sz="1600" dirty="0"/>
              <a:t>Даже очень поверхностный взгляд на американскую действительность убеждает, что создание ИП является процветающим бизнесом. Телевизионные сериалы, видеокассеты, радиопрограммы, пластинки, видеоигры, текст и иллюстрации в книгах, газетах и журналах составляли в США в конце 80-х гг. часть ИП потребительского назначения</a:t>
            </a:r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130202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/>
              <a:t>Следующей тенденцией развития ИТ является способность к взаимодействию между всеми физическими и логическими элементами системы. Один из важнейших факторов для обеспечения совместимости взаимодействия - новые стандарты на программные и аппаратные средства, дисплеи, базы данных и сети, повлекшие за собой процессы стандартизации.</a:t>
            </a:r>
          </a:p>
          <a:p>
            <a:pPr algn="just"/>
            <a:r>
              <a:rPr lang="ru-RU" dirty="0"/>
              <a:t>Новые технологии являются главной движущей силой на мировом рынке. Всего несколько ключевых компонентов - микропроцессоры, локальные сети, робототехника, специализированные АРМ, датчики, программируемые контроллеры - превратили в реальность концепцию автоматизированного предприятия. Однако в настоящее время технология может выступать и сдерживающим фактором: отсутствие способности к взаимодействию средств автоматизации делает нерациональной ее реализацию. Это обусловлено взрывным расширением ИТ, в результате чего стандартизация продуктов не успевает за техническими стандартами. 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Развитие способности информационных технологий к взаимодействию (совместимости)</a:t>
            </a:r>
            <a:br>
              <a:rPr lang="ru-RU" sz="2800" b="1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99080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636912"/>
            <a:ext cx="7408333" cy="3450696"/>
          </a:xfrm>
        </p:spPr>
        <p:txBody>
          <a:bodyPr>
            <a:normAutofit fontScale="92500"/>
          </a:bodyPr>
          <a:lstStyle/>
          <a:p>
            <a:r>
              <a:rPr lang="ru-RU" dirty="0"/>
              <a:t>ИТ в настоящее время обеспечивают возможности для ликвидации промежуточных функций внутри компаний и между ними. </a:t>
            </a:r>
            <a:r>
              <a:rPr lang="ru-RU" dirty="0" err="1"/>
              <a:t>Телемаркетинг</a:t>
            </a:r>
            <a:r>
              <a:rPr lang="ru-RU" dirty="0"/>
              <a:t> и система заказов "компьютер - компьютер" устраняют, например, промежуточные торговые организации. Покупатели, имеющие доступ к терминалам общего пользования (так называемым "электронным киоскам"), заказывают имеющиеся в продаже товары и получают электронные купоны. Можно привести массу аналогичных примеров в банковском деле и других сферах бизнеса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Ликвидация промежуточных звеньев</a:t>
            </a:r>
            <a:br>
              <a:rPr lang="ru-RU" sz="3600" b="1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55042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Основная причина превращения ИТ в такую мощную силу состоит в том, что информация часто выступает в качестве основного продукта обмена при совершении сделки, к примеру, когда закупается программа обучения или заключается контракт на предоставление консультационных услуг. Это справедливо для взаимоотношений внутри предприятий (производство - обеспечение), между предприятиями (покупатель - продавец) и между предприятием и потребителем. В данных случаях ликвидация промежуточных звеньев обусловлена внедрением новых технологий, которые обеспечивают добавочную стоимость информации за счет ее обработки, хранения, передачи и преобразования в более удачные и доступные для немедленного использования формы. Отсюда вытекают существенные преимущества ИТ: более широкое распространение, большая простота пользования и снижение цен в связи с тем, что удельные издержки на информационные технологии значительно ниже удельных издержек при использовании традиционных методов (с привлечением человека, бумаги и т.д.).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5743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1268760"/>
            <a:ext cx="7408333" cy="3450696"/>
          </a:xfrm>
        </p:spPr>
        <p:txBody>
          <a:bodyPr>
            <a:noAutofit/>
          </a:bodyPr>
          <a:lstStyle/>
          <a:p>
            <a:r>
              <a:rPr lang="ru-RU" sz="1400" dirty="0" smtClean="0"/>
              <a:t>Еще </a:t>
            </a:r>
            <a:r>
              <a:rPr lang="ru-RU" sz="1400" dirty="0"/>
              <a:t>одной тенденцией развития ИТ является глобализация информационного бизнеса. Чисто теоретически любой человек (или фирма) сегодня - потенциальный потребитель информации. Поэтому возможности информационного рынка по-прежнему беспредельны, хотя и существует довольно жесткая конкуренция между основными производителями. </a:t>
            </a:r>
            <a:endParaRPr lang="ru-RU" sz="1400" dirty="0" smtClean="0"/>
          </a:p>
          <a:p>
            <a:r>
              <a:rPr lang="ru-RU" sz="1400" dirty="0" smtClean="0"/>
              <a:t>К </a:t>
            </a:r>
            <a:r>
              <a:rPr lang="ru-RU" sz="1400" dirty="0"/>
              <a:t>традиционно сильным производителям, таким, как США, Япония, Франция, Великобритания и ФРГ, в последние годы добавились фирмы Австралии, Южной Кореи, Тайваня, Сингапура и др. </a:t>
            </a:r>
            <a:endParaRPr lang="ru-RU" sz="1400" dirty="0" smtClean="0"/>
          </a:p>
          <a:p>
            <a:r>
              <a:rPr lang="ru-RU" sz="1400" dirty="0" smtClean="0"/>
              <a:t>Одной </a:t>
            </a:r>
            <a:r>
              <a:rPr lang="ru-RU" sz="1400" dirty="0"/>
              <a:t>из главных причин интенсификации мировой конкуренции является распространение спроса на конкретные виды ИТ в мировом масштабе. Можно сказать, что, несмотря на различие рынков, продукция, пользующаяся спросом в Америке, фактически аналогична той продукции, на которую существует спрос в Японии и Европе. Наличие пяти основных факторов обусловливает этот процесс:</a:t>
            </a:r>
          </a:p>
          <a:p>
            <a:r>
              <a:rPr lang="ru-RU" sz="1400" dirty="0"/>
              <a:t>различный уровень знаний в области ИТ, определяющий темпы ее распространения, которые варьируют в широких пределах в зависимости от сферы применения и особенностей страны;</a:t>
            </a:r>
          </a:p>
          <a:p>
            <a:r>
              <a:rPr lang="ru-RU" sz="1400" dirty="0"/>
              <a:t>соотношение "стоимость - эффективность" ИТ;</a:t>
            </a:r>
          </a:p>
          <a:p>
            <a:r>
              <a:rPr lang="ru-RU" sz="1400" dirty="0"/>
              <a:t>правительственная поддержка;</a:t>
            </a:r>
          </a:p>
          <a:p>
            <a:r>
              <a:rPr lang="ru-RU" sz="1400" dirty="0"/>
              <a:t>стандартизация;</a:t>
            </a:r>
          </a:p>
          <a:p>
            <a:r>
              <a:rPr lang="ru-RU" sz="1400" dirty="0"/>
              <a:t>сравнительные достоинства сосуществующих и взаимозаменяемых технологий.</a:t>
            </a:r>
          </a:p>
          <a:p>
            <a:r>
              <a:rPr lang="ru-RU" sz="1400" dirty="0"/>
              <a:t>Глобальный инновационный индекс 2022 года Швейцария, США и Швеция лидируют в общемировом рейтинге, Китай – на пороге первой десятки, Индия и Турция стремительно набирают обороты — в неспокойные времена остро нужны инновации, способные привести к качественным изменениям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Глобализация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099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Какая страна на 1 месте по технологиям?</a:t>
            </a:r>
            <a:br>
              <a:rPr lang="ru-RU" sz="3200" dirty="0"/>
            </a:br>
            <a:r>
              <a:rPr lang="ru-RU" sz="3200" b="1" dirty="0"/>
              <a:t>Страны с наиболее развитыми технологиями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585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Известный международный англоязычный журнал </a:t>
            </a:r>
            <a:r>
              <a:rPr lang="ru-RU" b="1" dirty="0" err="1"/>
              <a:t>Global</a:t>
            </a:r>
            <a:r>
              <a:rPr lang="ru-RU" b="1" dirty="0"/>
              <a:t> </a:t>
            </a:r>
            <a:r>
              <a:rPr lang="ru-RU" b="1" dirty="0" err="1"/>
              <a:t>Finance</a:t>
            </a:r>
            <a:r>
              <a:rPr lang="ru-RU" dirty="0"/>
              <a:t> ежегодно публикует свое исследование, в котором изучает наиболее технологически развитые страны мира. Публикуемый рейтинг формируется на основе четырех показателей, включая количество интернет-пользователей по отношению к общему населению; доля населения, пользующегося смартфонами; процент населения, пользующегося LTE, а также общий индекс конкурентоспособности в сфере цифровых технологий, который определяется на основании открытости к разработке новых технологий и созданию инноваций. Также учитывалась способность и гибкость стран по отношению к внедрению новых технологических решений. Рейтинг </a:t>
            </a:r>
            <a:r>
              <a:rPr lang="ru-RU" b="1" dirty="0" err="1"/>
              <a:t>Most</a:t>
            </a:r>
            <a:r>
              <a:rPr lang="ru-RU" b="1" dirty="0"/>
              <a:t> </a:t>
            </a:r>
            <a:r>
              <a:rPr lang="ru-RU" b="1" dirty="0" err="1"/>
              <a:t>Technologically</a:t>
            </a:r>
            <a:r>
              <a:rPr lang="ru-RU" b="1" dirty="0"/>
              <a:t> </a:t>
            </a:r>
            <a:r>
              <a:rPr lang="ru-RU" b="1" dirty="0" err="1"/>
              <a:t>Advanced</a:t>
            </a:r>
            <a:r>
              <a:rPr lang="ru-RU" b="1" dirty="0"/>
              <a:t> </a:t>
            </a:r>
            <a:r>
              <a:rPr lang="ru-RU" b="1" dirty="0" err="1"/>
              <a:t>Countries</a:t>
            </a:r>
            <a:r>
              <a:rPr lang="ru-RU" b="1" dirty="0"/>
              <a:t> </a:t>
            </a:r>
            <a:r>
              <a:rPr lang="ru-RU" b="1" dirty="0" err="1"/>
              <a:t>In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</a:t>
            </a:r>
            <a:r>
              <a:rPr lang="ru-RU" b="1" dirty="0" err="1"/>
              <a:t>World</a:t>
            </a:r>
            <a:r>
              <a:rPr lang="ru-RU" dirty="0"/>
              <a:t> принято считать наиболее точным среди всех возможных оценок технологичности страны.</a:t>
            </a:r>
          </a:p>
          <a:p>
            <a:pPr fontAlgn="base"/>
            <a:r>
              <a:rPr lang="ru-RU" dirty="0"/>
              <a:t>Как показывает статистика, самые технологически развитые страны находятся в Северной Европе. По мнению экспертов журнала, именно там наиболее сконцентрированы инновации, прогресс и развитие. Текущий рейтинг вышел в </a:t>
            </a:r>
            <a:r>
              <a:rPr lang="ru-RU" b="1" dirty="0"/>
              <a:t>2020</a:t>
            </a:r>
            <a:r>
              <a:rPr lang="ru-RU" dirty="0"/>
              <a:t> году.</a:t>
            </a:r>
          </a:p>
        </p:txBody>
      </p:sp>
    </p:spTree>
    <p:extLst>
      <p:ext uri="{BB962C8B-B14F-4D97-AF65-F5344CB8AC3E}">
        <p14:creationId xmlns:p14="http://schemas.microsoft.com/office/powerpoint/2010/main" val="3504971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Ведущие промышленно развитые страны имеют государственную политику в области развития ИТ и соответствующие программы, которые субсидируются правительством, государственными учреждениями, частными фирмами и ассоциациями.</a:t>
            </a:r>
          </a:p>
          <a:p>
            <a:pPr algn="just"/>
            <a:r>
              <a:rPr lang="ru-RU" dirty="0"/>
              <a:t>Экономические цели информации состоят в получении, обработке и применении информационного ресурса для повышения эффективности использования всех видов народнохозяйственных ресурсов: трудовых,  материальных, энергетических, финансовых, производственных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055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9126" t="6681" r="36329" b="2627"/>
          <a:stretch/>
        </p:blipFill>
        <p:spPr bwMode="auto">
          <a:xfrm>
            <a:off x="1547664" y="404664"/>
            <a:ext cx="5832648" cy="62646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40352" y="5661248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Россия 46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86060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Индекс развития информационно-коммуникационных технологий (ИКТ) — показатель, характеризующий достижения стран мира с точки зрения развития информационно-коммуникационных технологий (ИКТ), данный комбинированный показатель рассчитывается и публикуется Международный союз электросвязи, специализированным подразделением </a:t>
            </a:r>
            <a:r>
              <a:rPr lang="ru-RU" dirty="0" smtClean="0"/>
              <a:t>...</a:t>
            </a:r>
            <a:r>
              <a:rPr lang="ru-RU" dirty="0">
                <a:hlinkClick r:id="rId2" tooltip="ООН"/>
              </a:rPr>
              <a:t> ООН</a:t>
            </a:r>
            <a:r>
              <a:rPr lang="ru-RU" dirty="0"/>
              <a:t> в области информационно-коммуникационных технологий.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Какой показатель характеризует уровень развития информационных технологий в той или иной стране?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0419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8852" t="8831" r="68314"/>
          <a:stretch/>
        </p:blipFill>
        <p:spPr bwMode="auto">
          <a:xfrm>
            <a:off x="611560" y="125730"/>
            <a:ext cx="3078480" cy="66065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90040" y="636293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Россия 45 место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620688"/>
            <a:ext cx="4680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/>
              <a:t>РЕЙТИНГ СТРАН МИРА ПО УРОВНЮ РАЗВИТИЯ ИНФОРМАЦИОННО-КОММУНИКАЦИОННЫХ ТЕХНОЛОГИЙ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44652" y="2780928"/>
            <a:ext cx="4806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Индекс развития информационно-коммуникационных технологий (ICT </a:t>
            </a:r>
            <a:r>
              <a:rPr lang="ru-RU" dirty="0" err="1"/>
              <a:t>Development</a:t>
            </a:r>
            <a:r>
              <a:rPr lang="ru-RU" dirty="0"/>
              <a:t> </a:t>
            </a:r>
            <a:r>
              <a:rPr lang="ru-RU" dirty="0" err="1"/>
              <a:t>Index</a:t>
            </a:r>
            <a:r>
              <a:rPr lang="ru-RU" dirty="0"/>
              <a:t>) — комбинированный показатель, характеризующий достижения стран мира с точки зрения развития информационно-коммуникационных технологий (ИКТ).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9025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9499" t="11217" r="38038" b="8592"/>
          <a:stretch/>
        </p:blipFill>
        <p:spPr bwMode="auto">
          <a:xfrm>
            <a:off x="1187624" y="332656"/>
            <a:ext cx="6120680" cy="6264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86784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412776"/>
            <a:ext cx="7408333" cy="4425355"/>
          </a:xfrm>
        </p:spPr>
        <p:txBody>
          <a:bodyPr>
            <a:noAutofit/>
          </a:bodyPr>
          <a:lstStyle/>
          <a:p>
            <a:pPr algn="just"/>
            <a:r>
              <a:rPr lang="ru-RU" sz="1400" dirty="0"/>
              <a:t>Глобализация непосредственно связана с конвергенцией. Ранее сферу производства и сферу услуг можно было легко дифференцировать. Однако описанные выше информационные тенденции меняют традиционные представления. Некоторые виды продукции и услуг разграничить достаточно просто. Копировальная и вычислительная техника - это продукция, телекс и радиовещание - это услуги. Сложнее обстоит дело, когда речь идет, например, о телексной аппаратуре и ТВ-приемниках, которые приобретают конкретную значимость только в совокупности с вышеупомянутыми видами услуг. Некоторые системы могут представлять собой универсальные устройства. Примерами являются системы кодировки брокерских операций, банковские аппараты, а также системы </a:t>
            </a:r>
            <a:r>
              <a:rPr lang="ru-RU" sz="1400" dirty="0" err="1"/>
              <a:t>энергоконтроля</a:t>
            </a:r>
            <a:r>
              <a:rPr lang="ru-RU" sz="1400" dirty="0"/>
              <a:t>. Кроме того, определенные виды продукции и услуг, выполняя одинаковые функции, становятся, по существу, взаимозаменяемыми.</a:t>
            </a:r>
          </a:p>
          <a:p>
            <a:pPr algn="just"/>
            <a:r>
              <a:rPr lang="ru-RU" sz="1400" dirty="0"/>
              <a:t>Конвергенция формирует так называемый потенциальный рынок ИТ, состоящий из ряда сегментов.</a:t>
            </a:r>
          </a:p>
          <a:p>
            <a:pPr algn="just"/>
            <a:r>
              <a:rPr lang="ru-RU" sz="1400" dirty="0"/>
              <a:t>"Потребительский сегмент" включает передачу информации и развлечений и потребление их частными лицами. Такое потребление может осуществляться дома, в личном автомобиле, местном торговом центре или номере гостиницы. Многие индивидуальные услуги могут быть получены также служащими фирмы со своих АРМ без специального разрешения фирмы.</a:t>
            </a:r>
          </a:p>
          <a:p>
            <a:pPr algn="just"/>
            <a:r>
              <a:rPr lang="ru-RU" sz="1400" dirty="0"/>
              <a:t>"Обеспечение бизнеса" включает потребление продукции и услуг ИТ в ходе реализации различных видов деловой деятельности: закупки, производство-обслуживание, маркетинг, физическое распространение продукции и другие стадии создания добавленной стоимости. Использование ИТ, как правило, чрезвычайно интенсивно, носит повторяющийся характер и регулируется определенными процедурами.</a:t>
            </a:r>
          </a:p>
          <a:p>
            <a:pPr algn="just"/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Конвергенция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271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Использование информационных технологий в бизнесе дает множество преимуществ:</a:t>
            </a:r>
          </a:p>
          <a:p>
            <a:pPr fontAlgn="base"/>
            <a:r>
              <a:rPr lang="ru-RU" dirty="0"/>
              <a:t>➔ Одним из них является автоматизация бизнес-процессов. Использование специализированных программных решений позволяет автоматизировать множество рутинных операций, ускорить процессы и повысить точность их выполнения.</a:t>
            </a:r>
          </a:p>
          <a:p>
            <a:pPr fontAlgn="base"/>
            <a:r>
              <a:rPr lang="ru-RU" dirty="0"/>
              <a:t>➔ Еще одним преимуществом использования информационных технологий в бизнесе является улучшение коммуникаций и совместной работы. С помощью электронной почты, видеоконференций и других средств связи можно быстро и эффективно общаться с партнерами, клиентами и сотрудниками.</a:t>
            </a:r>
          </a:p>
          <a:p>
            <a:pPr fontAlgn="base"/>
            <a:r>
              <a:rPr lang="ru-RU" dirty="0"/>
              <a:t>➔ Увеличение эффективности работы также является одним из главных преимуществ использования информационных технологий в бизнесе. Специализированные программы позволяют более эффективно использовать ресурсы организации и сократить время на выполнение задач.</a:t>
            </a:r>
          </a:p>
          <a:p>
            <a:pPr fontAlgn="base"/>
            <a:r>
              <a:rPr lang="ru-RU" dirty="0"/>
              <a:t>➔ Использование современных технологий также способствует разработке новых продуктов и услуг. Инновации позволяют организациям существенно ускорить и упростить процессы проектирования и разработки новых продуктов.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информационные технологии помогают бизнесу?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2575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5944" t="27942" r="18228" b="43198"/>
          <a:stretch/>
        </p:blipFill>
        <p:spPr bwMode="auto">
          <a:xfrm>
            <a:off x="554036" y="2708920"/>
            <a:ext cx="8266436" cy="28643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48829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5150" t="35597" r="16951" b="21639"/>
          <a:stretch/>
        </p:blipFill>
        <p:spPr bwMode="auto">
          <a:xfrm>
            <a:off x="611560" y="980728"/>
            <a:ext cx="8208912" cy="48245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63062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 </a:t>
            </a:r>
            <a:r>
              <a:rPr lang="ru-RU" dirty="0"/>
              <a:t>совсем обычный. На рынке они выступают как продукт потребления и как средство производства, поскольку от них зависит информационное обеспечение рынка и, следовательно, его нормальное функционирование. </a:t>
            </a:r>
          </a:p>
          <a:p>
            <a:r>
              <a:rPr lang="ru-RU" dirty="0"/>
              <a:t>Можно выделить следующие базовые технологии:</a:t>
            </a:r>
          </a:p>
          <a:p>
            <a:pPr lvl="0"/>
            <a:r>
              <a:rPr lang="ru-RU" dirty="0"/>
              <a:t>технология микроэлектронных компонентов;</a:t>
            </a:r>
          </a:p>
          <a:p>
            <a:pPr lvl="0"/>
            <a:r>
              <a:rPr lang="ru-RU" dirty="0"/>
              <a:t>технология технического обеспечения;</a:t>
            </a:r>
          </a:p>
          <a:p>
            <a:pPr lvl="0"/>
            <a:r>
              <a:rPr lang="ru-RU" dirty="0"/>
              <a:t>технология программного обеспечения;</a:t>
            </a:r>
          </a:p>
          <a:p>
            <a:pPr lvl="0"/>
            <a:r>
              <a:rPr lang="ru-RU" dirty="0"/>
              <a:t>технология коммуникаций.</a:t>
            </a:r>
          </a:p>
          <a:p>
            <a:r>
              <a:rPr lang="ru-RU" dirty="0"/>
              <a:t>Эти технологии взаимодействуют и объединяются в рамках конкретных вариантов архитектуры вычислительных систем и сетей (рис.2)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 товар </a:t>
            </a:r>
          </a:p>
        </p:txBody>
      </p:sp>
    </p:spTree>
    <p:extLst>
      <p:ext uri="{BB962C8B-B14F-4D97-AF65-F5344CB8AC3E}">
        <p14:creationId xmlns:p14="http://schemas.microsoft.com/office/powerpoint/2010/main" val="22441653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9" t="23071" r="17958" b="38269"/>
          <a:stretch>
            <a:fillRect/>
          </a:stretch>
        </p:blipFill>
        <p:spPr bwMode="auto">
          <a:xfrm>
            <a:off x="227137" y="836712"/>
            <a:ext cx="8631347" cy="386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86916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Рис.2 Взаимосвязь информационно-коммуникационных технологий с рынком</a:t>
            </a:r>
          </a:p>
        </p:txBody>
      </p:sp>
    </p:spTree>
    <p:extLst>
      <p:ext uri="{BB962C8B-B14F-4D97-AF65-F5344CB8AC3E}">
        <p14:creationId xmlns:p14="http://schemas.microsoft.com/office/powerpoint/2010/main" val="181698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6048" t="24104" r="16822" b="19991"/>
          <a:stretch/>
        </p:blipFill>
        <p:spPr bwMode="auto">
          <a:xfrm>
            <a:off x="539552" y="620688"/>
            <a:ext cx="8280920" cy="5688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52094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348880"/>
            <a:ext cx="7408333" cy="3450696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Развитие </a:t>
            </a:r>
            <a:r>
              <a:rPr lang="ru-RU" dirty="0"/>
              <a:t>беспроводных компьютерных технологий.</a:t>
            </a:r>
          </a:p>
          <a:p>
            <a:pPr lvl="0"/>
            <a:r>
              <a:rPr lang="ru-RU" dirty="0"/>
              <a:t>Улучшение товарных средств программных продуктов, предназначенных для ПЭВМ.</a:t>
            </a:r>
          </a:p>
          <a:p>
            <a:r>
              <a:rPr lang="ru-RU" dirty="0"/>
              <a:t>Экспертизы технического и программного обеспечения, интеграция стандартов разработки и их экспертиза для новых рынков, развитие новых компьютерных программ и языковых средств для создания новых рынков, для создания </a:t>
            </a:r>
            <a:r>
              <a:rPr lang="ru-RU" dirty="0" err="1"/>
              <a:t>коммуникационно</a:t>
            </a:r>
            <a:r>
              <a:rPr lang="ru-RU" dirty="0"/>
              <a:t>-ориентированных приложений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Основные тенденции для индустрии информационных технологий (ИТ):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11754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04864"/>
            <a:ext cx="7408333" cy="3450696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дальнейшее </a:t>
            </a:r>
            <a:r>
              <a:rPr lang="ru-RU" dirty="0"/>
              <a:t>развитие инфраструктуры;</a:t>
            </a:r>
          </a:p>
          <a:p>
            <a:pPr lvl="0"/>
            <a:r>
              <a:rPr lang="ru-RU" dirty="0"/>
              <a:t>увеличение сжатия цифровой информации при ее транспортировке;</a:t>
            </a:r>
          </a:p>
          <a:p>
            <a:pPr lvl="0"/>
            <a:r>
              <a:rPr lang="ru-RU" dirty="0"/>
              <a:t>финансовая стабильность для привлечения инвестиций;</a:t>
            </a:r>
          </a:p>
          <a:p>
            <a:pPr lvl="0"/>
            <a:r>
              <a:rPr lang="ru-RU" dirty="0"/>
              <a:t>ознакомление пользователей с преимуществами сотовой технологии;</a:t>
            </a:r>
          </a:p>
          <a:p>
            <a:pPr lvl="0"/>
            <a:r>
              <a:rPr lang="ru-RU" dirty="0"/>
              <a:t>продолжающееся снижение цен и рост конкуренции;</a:t>
            </a:r>
          </a:p>
          <a:p>
            <a:pPr lvl="0"/>
            <a:r>
              <a:rPr lang="ru-RU" dirty="0"/>
              <a:t>утверждение международных стандартов.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Основные тенденции для коммуникационных технологий: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164873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588365" cy="420933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Основные тенденции для индустрии средств массовой информации и развлечений:</a:t>
            </a:r>
            <a:endParaRPr lang="ru-RU" dirty="0"/>
          </a:p>
          <a:p>
            <a:pPr lvl="0"/>
            <a:r>
              <a:rPr lang="ru-RU" dirty="0"/>
              <a:t>эксперимент с окружающими технологиями;</a:t>
            </a:r>
          </a:p>
          <a:p>
            <a:pPr lvl="0"/>
            <a:r>
              <a:rPr lang="ru-RU" dirty="0"/>
              <a:t>рост информационных активов;</a:t>
            </a:r>
          </a:p>
          <a:p>
            <a:pPr lvl="0"/>
            <a:r>
              <a:rPr lang="ru-RU" dirty="0"/>
              <a:t>экспертиза информационных продуктов и их распространение в окружающей среде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Основные тенденции для индустрии бытовой техники:</a:t>
            </a:r>
            <a:endParaRPr lang="ru-RU" dirty="0"/>
          </a:p>
          <a:p>
            <a:pPr lvl="0"/>
            <a:r>
              <a:rPr lang="ru-RU" dirty="0"/>
              <a:t>повышение рыночных возможностей;</a:t>
            </a:r>
          </a:p>
          <a:p>
            <a:pPr lvl="0"/>
            <a:r>
              <a:rPr lang="ru-RU" dirty="0"/>
              <a:t>снижение стоимости производства;</a:t>
            </a:r>
          </a:p>
          <a:p>
            <a:pPr lvl="0"/>
            <a:r>
              <a:rPr lang="ru-RU" dirty="0"/>
              <a:t>осведомленность пользователей о достоинствах и качестве продуктов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1394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Информация - это сведения о лицах, предметах, фактах, событиях, явлениях и процессах независимо от формы их представления.</a:t>
            </a:r>
          </a:p>
          <a:p>
            <a:r>
              <a:rPr lang="ru-RU" dirty="0"/>
              <a:t>Видя деятельности, связанные с формированием информационных ресурсов, поддержанием их в актуальном состоянии, созданием средств обработки, средств связи, средств копирования информации, объединяют в понятие информационная индустрия.</a:t>
            </a:r>
          </a:p>
          <a:p>
            <a:r>
              <a:rPr lang="ru-RU" dirty="0"/>
              <a:t>В качестве поставщиков информации на рынке информационных услуг выступают коммерческие структуры, государственные и общественные организации, частные лица.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Тема 2: Информационный бизнес.                                Особенности информации как товара</a:t>
            </a:r>
            <a:br>
              <a:rPr lang="ru-RU" sz="3200" b="1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643861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371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5535" t="17662" r="16871" b="7637"/>
          <a:stretch/>
        </p:blipFill>
        <p:spPr bwMode="auto">
          <a:xfrm>
            <a:off x="395536" y="332656"/>
            <a:ext cx="8280920" cy="59046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27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4124" t="20764" r="16951" b="13299"/>
          <a:stretch/>
        </p:blipFill>
        <p:spPr bwMode="auto">
          <a:xfrm>
            <a:off x="395536" y="476672"/>
            <a:ext cx="8064896" cy="59046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8837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5687" t="17661" r="17458" b="14036"/>
          <a:stretch/>
        </p:blipFill>
        <p:spPr bwMode="auto">
          <a:xfrm>
            <a:off x="827584" y="188640"/>
            <a:ext cx="7632848" cy="6264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08956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5816" t="20763" r="16688" b="10217"/>
          <a:stretch/>
        </p:blipFill>
        <p:spPr bwMode="auto">
          <a:xfrm>
            <a:off x="899592" y="404664"/>
            <a:ext cx="7488832" cy="60486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3825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564904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представляется </a:t>
            </a:r>
            <a:r>
              <a:rPr lang="ru-RU" dirty="0"/>
              <a:t>в виде "живой науки", формы и наполнение которой постоянно изменяются, отражая состояние научных и прикладных разработок, требований пользовательской среды и т.д.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pPr algn="just"/>
            <a:r>
              <a:rPr lang="ru-RU" dirty="0"/>
              <a:t>"Бизнес" - "предпринимательство".</a:t>
            </a:r>
          </a:p>
          <a:p>
            <a:pPr algn="just"/>
            <a:r>
              <a:rPr lang="ru-RU" dirty="0"/>
              <a:t>Предпринимательский бизнес включает три компонента:</a:t>
            </a:r>
          </a:p>
          <a:p>
            <a:pPr lvl="0" algn="just"/>
            <a:r>
              <a:rPr lang="ru-RU" dirty="0"/>
              <a:t>производство продукции;</a:t>
            </a:r>
          </a:p>
          <a:p>
            <a:pPr lvl="0" algn="just"/>
            <a:r>
              <a:rPr lang="ru-RU" dirty="0"/>
              <a:t>торговая деятельность;</a:t>
            </a:r>
          </a:p>
          <a:p>
            <a:pPr algn="just"/>
            <a:r>
              <a:rPr lang="ru-RU" dirty="0"/>
              <a:t>коммерческое посредничество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Информационный бизнес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8730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</TotalTime>
  <Words>2595</Words>
  <Application>Microsoft Office PowerPoint</Application>
  <PresentationFormat>Экран (4:3)</PresentationFormat>
  <Paragraphs>151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Волна</vt:lpstr>
      <vt:lpstr>Тема 1: Информация и бизнес</vt:lpstr>
      <vt:lpstr>Вопросы  для самоконтроля   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Информационный бизнес </vt:lpstr>
      <vt:lpstr>Бизнес представляет собой не только торговое посредничество, но и производство как основу экономики любого государства (рис.1). </vt:lpstr>
      <vt:lpstr> Структура информационного бизнеса </vt:lpstr>
      <vt:lpstr>Современная инфраструктура бизнеса</vt:lpstr>
      <vt:lpstr>Презентация PowerPoint</vt:lpstr>
      <vt:lpstr>Презентация PowerPoint</vt:lpstr>
      <vt:lpstr>Презентация PowerPoint</vt:lpstr>
      <vt:lpstr>Предпринимательство</vt:lpstr>
      <vt:lpstr>Основными функциями информационного бизнеса </vt:lpstr>
      <vt:lpstr>Информационные технологии </vt:lpstr>
      <vt:lpstr>Новая информационная технология </vt:lpstr>
      <vt:lpstr>Презентация PowerPoint</vt:lpstr>
      <vt:lpstr>Тенденции развития информационных технологий </vt:lpstr>
      <vt:lpstr>Презентация PowerPoint</vt:lpstr>
      <vt:lpstr>Презентация PowerPoint</vt:lpstr>
      <vt:lpstr>Презентация PowerPoint</vt:lpstr>
      <vt:lpstr>Развитие способности информационных технологий к взаимодействию (совместимости) </vt:lpstr>
      <vt:lpstr>Ликвидация промежуточных звеньев </vt:lpstr>
      <vt:lpstr>Презентация PowerPoint</vt:lpstr>
      <vt:lpstr>Глобализация </vt:lpstr>
      <vt:lpstr>Какая страна на 1 месте по технологиям? Страны с наиболее развитыми технологиями </vt:lpstr>
      <vt:lpstr>Презентация PowerPoint</vt:lpstr>
      <vt:lpstr>Какой показатель характеризует уровень развития информационных технологий в той или иной стране?</vt:lpstr>
      <vt:lpstr>Презентация PowerPoint</vt:lpstr>
      <vt:lpstr>Презентация PowerPoint</vt:lpstr>
      <vt:lpstr>Конвергенция </vt:lpstr>
      <vt:lpstr>Как информационные технологии помогают бизнесу?</vt:lpstr>
      <vt:lpstr>Презентация PowerPoint</vt:lpstr>
      <vt:lpstr>Презентация PowerPoint</vt:lpstr>
      <vt:lpstr>ИТ товар </vt:lpstr>
      <vt:lpstr>Презентация PowerPoint</vt:lpstr>
      <vt:lpstr>Основные тенденции для индустрии информационных технологий (ИТ): </vt:lpstr>
      <vt:lpstr>Основные тенденции для коммуникационных технологий: </vt:lpstr>
      <vt:lpstr>Презентация PowerPoint</vt:lpstr>
      <vt:lpstr>Тема 2: Информационный бизнес.                                Особенности информации как товара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1: Информация и бизнес</dc:title>
  <dc:creator>USER</dc:creator>
  <cp:lastModifiedBy>USER</cp:lastModifiedBy>
  <cp:revision>16</cp:revision>
  <dcterms:created xsi:type="dcterms:W3CDTF">2023-09-04T09:33:26Z</dcterms:created>
  <dcterms:modified xsi:type="dcterms:W3CDTF">2023-09-19T11:58:28Z</dcterms:modified>
</cp:coreProperties>
</file>