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AE99-199F-4F4A-AFC8-F899DF438A73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909BE-4B7B-4809-A5FB-460E09F338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AE99-199F-4F4A-AFC8-F899DF438A73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909BE-4B7B-4809-A5FB-460E09F338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AE99-199F-4F4A-AFC8-F899DF438A73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909BE-4B7B-4809-A5FB-460E09F3384F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AE99-199F-4F4A-AFC8-F899DF438A73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909BE-4B7B-4809-A5FB-460E09F3384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AE99-199F-4F4A-AFC8-F899DF438A73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909BE-4B7B-4809-A5FB-460E09F338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AE99-199F-4F4A-AFC8-F899DF438A73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909BE-4B7B-4809-A5FB-460E09F3384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AE99-199F-4F4A-AFC8-F899DF438A73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909BE-4B7B-4809-A5FB-460E09F338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AE99-199F-4F4A-AFC8-F899DF438A73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909BE-4B7B-4809-A5FB-460E09F338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AE99-199F-4F4A-AFC8-F899DF438A73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909BE-4B7B-4809-A5FB-460E09F338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AE99-199F-4F4A-AFC8-F899DF438A73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909BE-4B7B-4809-A5FB-460E09F3384F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AE99-199F-4F4A-AFC8-F899DF438A73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909BE-4B7B-4809-A5FB-460E09F3384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EB3AE99-199F-4F4A-AFC8-F899DF438A73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CF909BE-4B7B-4809-A5FB-460E09F3384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211683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Мировые информационные ресурсы и                      их использование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645024"/>
            <a:ext cx="6400800" cy="1473200"/>
          </a:xfrm>
        </p:spPr>
        <p:txBody>
          <a:bodyPr/>
          <a:lstStyle/>
          <a:p>
            <a:pPr algn="r"/>
            <a:r>
              <a:rPr lang="ru-RU" smtClean="0"/>
              <a:t>Лекция </a:t>
            </a:r>
            <a:r>
              <a:rPr lang="ru-RU" smtClean="0"/>
              <a:t>3</a:t>
            </a: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60276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268760"/>
            <a:ext cx="7408333" cy="4569371"/>
          </a:xfrm>
        </p:spPr>
        <p:txBody>
          <a:bodyPr>
            <a:normAutofit fontScale="25000" lnSpcReduction="20000"/>
          </a:bodyPr>
          <a:lstStyle/>
          <a:p>
            <a:pPr marL="85725" lvl="0" indent="-85725">
              <a:buFont typeface="+mj-lt"/>
              <a:buAutoNum type="arabicPeriod"/>
            </a:pPr>
            <a:r>
              <a:rPr lang="ru-RU" sz="4800" dirty="0" smtClean="0"/>
              <a:t>официальное </a:t>
            </a:r>
            <a:r>
              <a:rPr lang="ru-RU" sz="4800" dirty="0"/>
              <a:t>наименование компании;</a:t>
            </a:r>
          </a:p>
          <a:p>
            <a:pPr marL="85725" lvl="0" indent="-85725">
              <a:buFont typeface="+mj-lt"/>
              <a:buAutoNum type="arabicPeriod"/>
            </a:pPr>
            <a:r>
              <a:rPr lang="ru-RU" sz="4800" dirty="0"/>
              <a:t>адрес, телефон, факс, телекс, адрес </a:t>
            </a:r>
            <a:r>
              <a:rPr lang="en-US" sz="4800" dirty="0"/>
              <a:t>e</a:t>
            </a:r>
            <a:r>
              <a:rPr lang="ru-RU" sz="4800" dirty="0"/>
              <a:t>-</a:t>
            </a:r>
            <a:r>
              <a:rPr lang="en-US" sz="4800" dirty="0"/>
              <a:t>mail</a:t>
            </a:r>
            <a:r>
              <a:rPr lang="ru-RU" sz="4800" dirty="0"/>
              <a:t> и другие средства связи;</a:t>
            </a:r>
          </a:p>
          <a:p>
            <a:pPr marL="85725" lvl="0" indent="-85725">
              <a:buFont typeface="+mj-lt"/>
              <a:buAutoNum type="arabicPeriod"/>
            </a:pPr>
            <a:r>
              <a:rPr lang="ru-RU" sz="4800" dirty="0"/>
              <a:t>руководящие сотрудники;</a:t>
            </a:r>
          </a:p>
          <a:p>
            <a:pPr marL="85725" lvl="0" indent="-85725">
              <a:buFont typeface="+mj-lt"/>
              <a:buAutoNum type="arabicPeriod"/>
            </a:pPr>
            <a:r>
              <a:rPr lang="ru-RU" sz="4800" dirty="0"/>
              <a:t>учредители компании. Нужно знать имена компаний и местонахождение;</a:t>
            </a:r>
          </a:p>
          <a:p>
            <a:pPr marL="85725" lvl="0" indent="-85725">
              <a:buFont typeface="+mj-lt"/>
              <a:buAutoNum type="arabicPeriod"/>
            </a:pPr>
            <a:r>
              <a:rPr lang="ru-RU" sz="4800" dirty="0"/>
              <a:t>структура капитала - количество, тип и размер акций, номинальный, выпущенный и оплаченный капитал;</a:t>
            </a:r>
          </a:p>
          <a:p>
            <a:pPr marL="85725" lvl="0" indent="-85725">
              <a:buFont typeface="+mj-lt"/>
              <a:buAutoNum type="arabicPeriod"/>
            </a:pPr>
            <a:r>
              <a:rPr lang="ru-RU" sz="4800" dirty="0"/>
              <a:t>акционеры или пайщики компании на текущий момент (имена, названия, местонахождение и проценты принадлежащих им акций);</a:t>
            </a:r>
          </a:p>
          <a:p>
            <a:pPr marL="85725" lvl="0" indent="-85725">
              <a:buFont typeface="+mj-lt"/>
              <a:buAutoNum type="arabicPeriod"/>
            </a:pPr>
            <a:r>
              <a:rPr lang="ru-RU" sz="4800" dirty="0"/>
              <a:t>дата основания компании;</a:t>
            </a:r>
          </a:p>
          <a:p>
            <a:pPr marL="85725" lvl="0" indent="-85725">
              <a:buFont typeface="+mj-lt"/>
              <a:buAutoNum type="arabicPeriod"/>
            </a:pPr>
            <a:r>
              <a:rPr lang="ru-RU" sz="4800" dirty="0"/>
              <a:t>дата начала деловой активности;</a:t>
            </a:r>
          </a:p>
          <a:p>
            <a:pPr marL="85725" lvl="0" indent="-85725">
              <a:buFont typeface="+mj-lt"/>
              <a:buAutoNum type="arabicPeriod"/>
            </a:pPr>
            <a:r>
              <a:rPr lang="ru-RU" sz="4800" dirty="0"/>
              <a:t>регистрационный номер, место и дата регистрации;</a:t>
            </a:r>
          </a:p>
          <a:p>
            <a:pPr marL="85725" lvl="0" indent="-85725">
              <a:buFont typeface="+mj-lt"/>
              <a:buAutoNum type="arabicPeriod"/>
            </a:pPr>
            <a:r>
              <a:rPr lang="ru-RU" sz="4800" dirty="0"/>
              <a:t>организационно-правовая форма;</a:t>
            </a:r>
          </a:p>
          <a:p>
            <a:pPr marL="85725" lvl="0" indent="-85725">
              <a:buFont typeface="+mj-lt"/>
              <a:buAutoNum type="arabicPeriod"/>
            </a:pPr>
            <a:r>
              <a:rPr lang="ru-RU" sz="4800" dirty="0"/>
              <a:t>общее описание деятельности с разбивкой в процентном соотношении по каждому виду деятельности;</a:t>
            </a:r>
          </a:p>
          <a:p>
            <a:pPr marL="85725" lvl="0" indent="-85725">
              <a:buFont typeface="+mj-lt"/>
              <a:buAutoNum type="arabicPeriod"/>
            </a:pPr>
            <a:r>
              <a:rPr lang="ru-RU" sz="4800" dirty="0"/>
              <a:t>постоянные и крупные деловые партнеры-поставщики и клиенты. Названия и местонахождение;</a:t>
            </a:r>
          </a:p>
          <a:p>
            <a:pPr marL="85725" lvl="0" indent="-85725">
              <a:buFont typeface="+mj-lt"/>
              <a:buAutoNum type="arabicPeriod"/>
            </a:pPr>
            <a:r>
              <a:rPr lang="ru-RU" sz="4800" dirty="0"/>
              <a:t>экспортно-импортные операции. Покупатели-продавцы. Продукция, разбивка в процентном соотношении по странам;</a:t>
            </a:r>
          </a:p>
          <a:p>
            <a:pPr marL="85725" lvl="0" indent="-85725">
              <a:buFont typeface="+mj-lt"/>
              <a:buAutoNum type="arabicPeriod"/>
            </a:pPr>
            <a:r>
              <a:rPr lang="ru-RU" sz="4800" dirty="0"/>
              <a:t>дочерние компании (наименование и местонахождение);</a:t>
            </a:r>
          </a:p>
          <a:p>
            <a:pPr marL="85725" lvl="0" indent="-85725">
              <a:buFont typeface="+mj-lt"/>
              <a:buAutoNum type="arabicPeriod"/>
            </a:pPr>
            <a:r>
              <a:rPr lang="ru-RU" sz="4800" dirty="0"/>
              <a:t>участие в капиталах других компаний (название и местонахождение);</a:t>
            </a:r>
          </a:p>
          <a:p>
            <a:pPr marL="85725" lvl="0" indent="-85725">
              <a:buFont typeface="+mj-lt"/>
              <a:buAutoNum type="arabicPeriod"/>
            </a:pPr>
            <a:r>
              <a:rPr lang="ru-RU" sz="4800" dirty="0"/>
              <a:t>филиалы (название и местонахождение);</a:t>
            </a:r>
          </a:p>
          <a:p>
            <a:pPr marL="85725" lvl="0" indent="-85725">
              <a:buFont typeface="+mj-lt"/>
              <a:buAutoNum type="arabicPeriod"/>
            </a:pPr>
            <a:r>
              <a:rPr lang="ru-RU" sz="4800" dirty="0"/>
              <a:t>количество штатных сотрудников;</a:t>
            </a:r>
          </a:p>
          <a:p>
            <a:pPr marL="85725" lvl="0" indent="-85725">
              <a:buFont typeface="+mj-lt"/>
              <a:buAutoNum type="arabicPeriod"/>
            </a:pPr>
            <a:r>
              <a:rPr lang="ru-RU" sz="4800" dirty="0"/>
              <a:t>собственность компаний (помещения, оборудование);</a:t>
            </a:r>
          </a:p>
          <a:p>
            <a:pPr marL="85725" lvl="0" indent="-85725">
              <a:buFont typeface="+mj-lt"/>
              <a:buAutoNum type="arabicPeriod"/>
            </a:pPr>
            <a:r>
              <a:rPr lang="ru-RU" sz="4800" dirty="0"/>
              <a:t>банки, в которых находятся чета компании (названия, адреса, телефоны контактного лица, номера счетов);</a:t>
            </a:r>
          </a:p>
          <a:p>
            <a:pPr marL="85725" lvl="0" indent="-85725">
              <a:buFont typeface="+mj-lt"/>
              <a:buAutoNum type="arabicPeriod"/>
            </a:pPr>
            <a:r>
              <a:rPr lang="ru-RU" sz="4800" dirty="0"/>
              <a:t>аудитор (название, адрес, телефоны контактного лица);</a:t>
            </a:r>
          </a:p>
          <a:p>
            <a:pPr marL="85725" lvl="0" indent="-85725">
              <a:buFont typeface="+mj-lt"/>
              <a:buAutoNum type="arabicPeriod"/>
            </a:pPr>
            <a:r>
              <a:rPr lang="ru-RU" sz="4800" dirty="0"/>
              <a:t>финансовая информация (объем продаж, оборот, объявленная прибыль, основные средства, активы, кредиторская и дебиторская задолженность);</a:t>
            </a:r>
          </a:p>
          <a:p>
            <a:pPr marL="85725" lvl="0" indent="-85725">
              <a:buFont typeface="+mj-lt"/>
              <a:buAutoNum type="arabicPeriod"/>
            </a:pPr>
            <a:r>
              <a:rPr lang="ru-RU" sz="4800" dirty="0"/>
              <a:t>балансовый отчет и отчет о прибылях и убытках за последние три года;</a:t>
            </a:r>
          </a:p>
          <a:p>
            <a:pPr marL="85725" lvl="0" indent="-85725">
              <a:buFont typeface="+mj-lt"/>
              <a:buAutoNum type="arabicPeriod"/>
            </a:pPr>
            <a:r>
              <a:rPr lang="ru-RU" sz="4800" dirty="0"/>
              <a:t>планы развития деятельности;</a:t>
            </a:r>
          </a:p>
          <a:p>
            <a:pPr marL="85725" lvl="0" indent="-85725">
              <a:buFont typeface="+mj-lt"/>
              <a:buAutoNum type="arabicPeriod"/>
            </a:pPr>
            <a:r>
              <a:rPr lang="ru-RU" sz="4800" dirty="0"/>
              <a:t>рекомендации от трех компаний-партнеров (названия, адреса, телефоны контактного лица);</a:t>
            </a:r>
          </a:p>
          <a:p>
            <a:pPr marL="85725" lvl="0" indent="-85725">
              <a:buFont typeface="+mj-lt"/>
              <a:buAutoNum type="arabicPeriod"/>
            </a:pPr>
            <a:r>
              <a:rPr lang="ru-RU" sz="4800" dirty="0"/>
              <a:t>сведения о руководстве (возраст, образование, опыт работы)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52728"/>
          </a:xfrm>
        </p:spPr>
        <p:txBody>
          <a:bodyPr>
            <a:noAutofit/>
          </a:bodyPr>
          <a:lstStyle/>
          <a:p>
            <a:r>
              <a:rPr lang="ru-RU" sz="2800" dirty="0"/>
              <a:t>Список основных вопросов, используемы при составлении бизнес-справки: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62732" t="22912" r="6811" b="35727"/>
          <a:stretch/>
        </p:blipFill>
        <p:spPr bwMode="auto">
          <a:xfrm>
            <a:off x="7501036" y="908720"/>
            <a:ext cx="1157868" cy="10081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94867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Получение указанной информации обеспечивает следующие возможности:</a:t>
            </a:r>
          </a:p>
          <a:p>
            <a:pPr lvl="0"/>
            <a:r>
              <a:rPr lang="ru-RU" dirty="0"/>
              <a:t>обоснованно и оперативно принять решение о целесообразности и условиях взаимоотношений с партнерами;</a:t>
            </a:r>
          </a:p>
          <a:p>
            <a:pPr lvl="0"/>
            <a:r>
              <a:rPr lang="ru-RU" dirty="0"/>
              <a:t>избежать выдачи денежных ссуд и кредитов под контакты с ненадежными партнерами;</a:t>
            </a:r>
          </a:p>
          <a:p>
            <a:pPr lvl="0"/>
            <a:r>
              <a:rPr lang="ru-RU" dirty="0"/>
              <a:t>оценить степень финансового риска, участвуя в проектах совместно с партнерами;</a:t>
            </a:r>
          </a:p>
          <a:p>
            <a:pPr lvl="0"/>
            <a:r>
              <a:rPr lang="ru-RU" dirty="0"/>
              <a:t>правильно строить взаимоотношения с уже имеющимися партнерами.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62732" t="22912" r="6811" b="35727"/>
          <a:stretch/>
        </p:blipFill>
        <p:spPr bwMode="auto">
          <a:xfrm>
            <a:off x="3635896" y="620688"/>
            <a:ext cx="2021964" cy="15121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04485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Это аналогичный документ. Характеризует финансовые показатели фирмы за период до трех лет в соответствии в данными по отрасли, к которой относится эта фирма. </a:t>
            </a:r>
          </a:p>
          <a:p>
            <a:r>
              <a:rPr lang="ru-RU" dirty="0"/>
              <a:t>Состав кредитно-аналитической справки:</a:t>
            </a:r>
          </a:p>
          <a:p>
            <a:pPr lvl="0"/>
            <a:r>
              <a:rPr lang="ru-RU" dirty="0"/>
              <a:t>сравнение финансовых показателей фирмы и отрасли, к которой относится эта фирма. Изменение в сравнительных характеристиках в сравнении с предыдущим годом;</a:t>
            </a:r>
          </a:p>
          <a:p>
            <a:pPr lvl="0"/>
            <a:r>
              <a:rPr lang="ru-RU" dirty="0"/>
              <a:t>двадцать показателей, характеризующих сравнительные данные по фирме и отрасли по группам:</a:t>
            </a:r>
          </a:p>
          <a:p>
            <a:r>
              <a:rPr lang="ru-RU" dirty="0"/>
              <a:t>а) ликвидность фирмы - способность выполнять свои обязательства;</a:t>
            </a:r>
          </a:p>
          <a:p>
            <a:r>
              <a:rPr lang="ru-RU" dirty="0"/>
              <a:t>б) эффективность использования фирмой наемного труда;</a:t>
            </a:r>
          </a:p>
          <a:p>
            <a:r>
              <a:rPr lang="ru-RU" dirty="0"/>
              <a:t>в) рентабельность фирмы.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Кредитно-аналитическая справка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62732" t="22912" r="6811" b="35727"/>
          <a:stretch/>
        </p:blipFill>
        <p:spPr bwMode="auto">
          <a:xfrm>
            <a:off x="6588224" y="1196752"/>
            <a:ext cx="2021964" cy="15121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976592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Получение данной информации обеспечивает следующие возможности:</a:t>
            </a:r>
          </a:p>
          <a:p>
            <a:pPr lvl="0"/>
            <a:r>
              <a:rPr lang="ru-RU" dirty="0"/>
              <a:t>сократить время на изучение финансовой отчетности и ее анализа;</a:t>
            </a:r>
          </a:p>
          <a:p>
            <a:pPr lvl="0"/>
            <a:r>
              <a:rPr lang="ru-RU" dirty="0"/>
              <a:t>определить максимальный размер кредита путем сопоставления уровня ликвидности и усредненных показателей по отрасли;</a:t>
            </a:r>
          </a:p>
          <a:p>
            <a:r>
              <a:rPr lang="ru-RU" dirty="0"/>
              <a:t>при проведении маркетинговых исследований более детально изучить покупателей, поставщиков и конкурентов</a:t>
            </a: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62732" t="22912" r="6811" b="35727"/>
          <a:stretch/>
        </p:blipFill>
        <p:spPr bwMode="auto">
          <a:xfrm>
            <a:off x="6588224" y="1052736"/>
            <a:ext cx="2021964" cy="15121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000708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204864"/>
            <a:ext cx="7408333" cy="34506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/>
              <a:t>Характеризует практику и сроки исполнения платежей интересующим вас партнером.</a:t>
            </a:r>
          </a:p>
          <a:p>
            <a:pPr marL="0" indent="0">
              <a:buNone/>
            </a:pPr>
            <a:r>
              <a:rPr lang="ru-RU" sz="1800" dirty="0"/>
              <a:t>Состав справки:</a:t>
            </a:r>
          </a:p>
          <a:p>
            <a:pPr marL="0" lvl="0" indent="0">
              <a:buNone/>
            </a:pPr>
            <a:r>
              <a:rPr lang="ru-RU" sz="1800" dirty="0"/>
              <a:t>общие сведения о фирме (адрес, телефон/факс, ФИО руководителя, вид деятельности и т.д.)</a:t>
            </a:r>
          </a:p>
          <a:p>
            <a:pPr marL="0" lvl="0" indent="0">
              <a:buNone/>
            </a:pPr>
            <a:r>
              <a:rPr lang="ru-RU" sz="1800" dirty="0"/>
              <a:t>показатель надежности исполнения платежа и его динамика за последние два года (это индекс исполнения платежей). Индекс исполнения платежей - это двузначное число, рассчитывается на основе практики исполнения платежей данной фирмой;</a:t>
            </a:r>
          </a:p>
          <a:p>
            <a:pPr marL="0" lvl="0" indent="0">
              <a:buNone/>
            </a:pPr>
            <a:r>
              <a:rPr lang="ru-RU" sz="1800" dirty="0"/>
              <a:t>характеристики практики и сроков исполнения платежей за последний год, включая суму предоставленных кредитов, число проведенных коммерческих операций, срок оплаты, данные о недобросовестном выполнении фирмой своих обязательств;</a:t>
            </a:r>
          </a:p>
          <a:p>
            <a:pPr marL="0" indent="0">
              <a:buNone/>
            </a:pPr>
            <a:r>
              <a:rPr lang="ru-RU" sz="1800" dirty="0"/>
              <a:t> </a:t>
            </a:r>
          </a:p>
          <a:p>
            <a:pPr marL="0" indent="0">
              <a:buNone/>
            </a:pP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Платежно-аналитическая справка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62732" t="22912" r="6811" b="35727"/>
          <a:stretch/>
        </p:blipFill>
        <p:spPr bwMode="auto">
          <a:xfrm>
            <a:off x="7472461" y="1340768"/>
            <a:ext cx="1368152" cy="8717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49676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Получение данной информации обеспечивает следующие возможности:</a:t>
            </a:r>
          </a:p>
          <a:p>
            <a:pPr lvl="0"/>
            <a:r>
              <a:rPr lang="ru-RU" dirty="0"/>
              <a:t>регулировать кредитные отношения с фирмой или вообще отказать в предоставлении кредита или ссуды;</a:t>
            </a:r>
          </a:p>
          <a:p>
            <a:pPr lvl="0"/>
            <a:r>
              <a:rPr lang="ru-RU" dirty="0"/>
              <a:t>выбрать оптимальные условия кредитования, регулировать сроки и условия оплаты в каждом конкретном случае;</a:t>
            </a:r>
          </a:p>
          <a:p>
            <a:pPr lvl="0"/>
            <a:r>
              <a:rPr lang="ru-RU" dirty="0"/>
              <a:t>прогнозировать сроки исполнения платежей;</a:t>
            </a:r>
          </a:p>
          <a:p>
            <a:pPr lvl="0"/>
            <a:r>
              <a:rPr lang="ru-RU" dirty="0"/>
              <a:t>прогнозировать приближение несостоятельности фирмы по возврату средств до того, как аналогичные требования будут предъявлены фирме другими кредиторами.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62732" t="22912" r="6811" b="35727"/>
          <a:stretch/>
        </p:blipFill>
        <p:spPr bwMode="auto">
          <a:xfrm>
            <a:off x="7236296" y="980728"/>
            <a:ext cx="1604317" cy="12317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04573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Компания Дан-энд </a:t>
            </a:r>
            <a:r>
              <a:rPr lang="ru-RU" dirty="0" err="1"/>
              <a:t>Брэдстрит</a:t>
            </a:r>
            <a:r>
              <a:rPr lang="ru-RU" dirty="0"/>
              <a:t> выпускает ежегодные справочники для самостоятельного поиска партнеров в различных странах мира.</a:t>
            </a:r>
          </a:p>
          <a:p>
            <a:r>
              <a:rPr lang="ru-RU" dirty="0"/>
              <a:t>Справочник содержит следующую информацию:</a:t>
            </a:r>
          </a:p>
          <a:p>
            <a:pPr lvl="0"/>
            <a:r>
              <a:rPr lang="ru-RU" dirty="0"/>
              <a:t>алфавитный указатель фирм данной страны (название фирмы, телефон, факс, телекс, регистрационный номер, год начала деятельности, сфера деятельности, рынки, владельцы фирм, объём продаж, прибыли и убытки, количество сотрудников, банки, аудиторы);</a:t>
            </a:r>
          </a:p>
          <a:p>
            <a:pPr lvl="0"/>
            <a:r>
              <a:rPr lang="ru-RU" dirty="0"/>
              <a:t>классификатор по профилю деятельности;</a:t>
            </a:r>
          </a:p>
          <a:p>
            <a:pPr lvl="0"/>
            <a:r>
              <a:rPr lang="ru-RU" dirty="0"/>
              <a:t>классификатор по городам и регионам;</a:t>
            </a:r>
          </a:p>
          <a:p>
            <a:pPr lvl="0"/>
            <a:r>
              <a:rPr lang="ru-RU" dirty="0"/>
              <a:t>классификатор по наименованиям;</a:t>
            </a:r>
          </a:p>
          <a:p>
            <a:r>
              <a:rPr lang="ru-RU" dirty="0"/>
              <a:t>классификатор по экспортным рынкам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/>
              <a:t>Деловая справочная литература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62732" t="22912" r="6811" b="35727"/>
          <a:stretch/>
        </p:blipFill>
        <p:spPr bwMode="auto">
          <a:xfrm>
            <a:off x="7231681" y="1219250"/>
            <a:ext cx="1604317" cy="12317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27606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988840"/>
            <a:ext cx="7408333" cy="3450696"/>
          </a:xfrm>
        </p:spPr>
        <p:txBody>
          <a:bodyPr>
            <a:noAutofit/>
          </a:bodyPr>
          <a:lstStyle/>
          <a:p>
            <a:pPr algn="just"/>
            <a:r>
              <a:rPr lang="ru-RU" sz="2000" dirty="0"/>
              <a:t>Корпорация ранее входила в фирму Локхид, а затем была приобретена фирмой К</a:t>
            </a:r>
            <a:r>
              <a:rPr lang="en-US" sz="2000" dirty="0"/>
              <a:t>night</a:t>
            </a:r>
            <a:r>
              <a:rPr lang="ru-RU" sz="2000" dirty="0"/>
              <a:t>  </a:t>
            </a:r>
            <a:r>
              <a:rPr lang="en-US" sz="2000" dirty="0"/>
              <a:t>Rider Financial</a:t>
            </a:r>
            <a:r>
              <a:rPr lang="ru-RU" sz="2000" dirty="0"/>
              <a:t>  </a:t>
            </a:r>
            <a:r>
              <a:rPr lang="en-US" sz="2000" dirty="0"/>
              <a:t>Information</a:t>
            </a:r>
            <a:r>
              <a:rPr lang="ru-RU" sz="2000" dirty="0"/>
              <a:t>,   система  имеет  свыше  400  баз  данных, распределенных по следующим тематическим группам</a:t>
            </a:r>
          </a:p>
          <a:p>
            <a:pPr lvl="0" algn="just"/>
            <a:r>
              <a:rPr lang="ru-RU" sz="2000" dirty="0"/>
              <a:t>бизнес;</a:t>
            </a:r>
          </a:p>
          <a:p>
            <a:pPr lvl="0" algn="just"/>
            <a:r>
              <a:rPr lang="ru-RU" sz="2000" dirty="0"/>
              <a:t>общая информация;</a:t>
            </a:r>
          </a:p>
          <a:p>
            <a:pPr lvl="0" algn="just"/>
            <a:r>
              <a:rPr lang="ru-RU" sz="2000" dirty="0"/>
              <a:t>правительственные и законодательные акты;</a:t>
            </a:r>
          </a:p>
          <a:p>
            <a:pPr lvl="0" algn="just"/>
            <a:r>
              <a:rPr lang="ru-RU" sz="2000" i="1" cap="small" dirty="0"/>
              <a:t> </a:t>
            </a:r>
            <a:r>
              <a:rPr lang="ru-RU" sz="2000" dirty="0"/>
              <a:t>новости и текущие события;</a:t>
            </a:r>
          </a:p>
          <a:p>
            <a:pPr lvl="0" algn="just"/>
            <a:r>
              <a:rPr lang="ru-RU" sz="2000" dirty="0"/>
              <a:t>конференции;</a:t>
            </a:r>
          </a:p>
          <a:p>
            <a:pPr lvl="0" algn="just"/>
            <a:r>
              <a:rPr lang="ru-RU" sz="2000" dirty="0"/>
              <a:t>наука;</a:t>
            </a:r>
          </a:p>
          <a:p>
            <a:pPr lvl="0" algn="just"/>
            <a:r>
              <a:rPr lang="ru-RU" sz="2000" dirty="0"/>
              <a:t>социальная сфера;</a:t>
            </a:r>
          </a:p>
          <a:p>
            <a:pPr algn="just"/>
            <a:r>
              <a:rPr lang="ru-RU" sz="2000" dirty="0"/>
              <a:t>тексты, статьи.	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Информационная корпорация «Диалог»      (</a:t>
            </a:r>
            <a:r>
              <a:rPr lang="en-US" dirty="0"/>
              <a:t>Dialog Information Retrieval Service</a:t>
            </a:r>
            <a:r>
              <a:rPr lang="ru-R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477648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 группе "бизнес" содержится информация -о компаниях, организациях, финансовый анализ, деловые новости,» патенты, торговые марки, промышленный анализ.</a:t>
            </a:r>
          </a:p>
          <a:p>
            <a:r>
              <a:rPr lang="ru-RU" dirty="0"/>
              <a:t>Диалог является крупнейшей универсальной, мировой информационной компанией, обслуживающей потребителей с 1972 года.</a:t>
            </a:r>
          </a:p>
          <a:p>
            <a:r>
              <a:rPr lang="ru-RU" dirty="0"/>
              <a:t>В базах данных Диалога содержится свыше 350 миллионов записей</a:t>
            </a:r>
          </a:p>
        </p:txBody>
      </p:sp>
    </p:spTree>
    <p:extLst>
      <p:ext uri="{BB962C8B-B14F-4D97-AF65-F5344CB8AC3E}">
        <p14:creationId xmlns:p14="http://schemas.microsoft.com/office/powerpoint/2010/main" val="17365177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/>
              <a:t>Включает две подсистемы </a:t>
            </a:r>
            <a:r>
              <a:rPr lang="en-US" dirty="0" err="1"/>
              <a:t>Questel</a:t>
            </a:r>
            <a:r>
              <a:rPr lang="ru-RU" dirty="0"/>
              <a:t> (Франция) и </a:t>
            </a:r>
            <a:r>
              <a:rPr lang="en-US" dirty="0"/>
              <a:t>Orbit</a:t>
            </a:r>
            <a:r>
              <a:rPr lang="ru-RU" dirty="0"/>
              <a:t> (США). В подсистемах есть определенная специализация как по содержанию </a:t>
            </a:r>
            <a:r>
              <a:rPr lang="ru-RU" dirty="0" smtClean="0"/>
              <a:t>баз </a:t>
            </a:r>
            <a:r>
              <a:rPr lang="ru-RU" dirty="0"/>
              <a:t>данных, так и по поисковым возможностям и языкам общения. Система является одним из лидеров на информационном рынке, существует более 20 лет и обеспечивает 35 тысяч потребителей по всему миру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Информационная корпорация </a:t>
            </a:r>
            <a:r>
              <a:rPr lang="en-US" dirty="0" err="1"/>
              <a:t>Questel</a:t>
            </a:r>
            <a:r>
              <a:rPr lang="ru-RU" dirty="0"/>
              <a:t>-</a:t>
            </a:r>
            <a:r>
              <a:rPr lang="en-US" dirty="0"/>
              <a:t>Orbit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5829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43608" y="1484784"/>
            <a:ext cx="7408333" cy="34506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/>
              <a:t> 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i="1" dirty="0"/>
              <a:t>Дайте характеристику развития мирового рынка информационных услуг.</a:t>
            </a:r>
            <a:endParaRPr lang="ru-RU" sz="2000" dirty="0"/>
          </a:p>
          <a:p>
            <a:pPr marL="457200" lvl="0" indent="-457200">
              <a:buFont typeface="+mj-lt"/>
              <a:buAutoNum type="arabicPeriod"/>
            </a:pPr>
            <a:r>
              <a:rPr lang="ru-RU" sz="2000" i="1" dirty="0"/>
              <a:t>Что относится к сектору деловой информации?</a:t>
            </a:r>
            <a:endParaRPr lang="ru-RU" sz="2000" dirty="0"/>
          </a:p>
          <a:p>
            <a:pPr marL="457200" lvl="0" indent="-457200">
              <a:buFont typeface="+mj-lt"/>
              <a:buAutoNum type="arabicPeriod"/>
            </a:pPr>
            <a:r>
              <a:rPr lang="ru-RU" sz="2000" i="1" dirty="0"/>
              <a:t>Что относится к сектору научно-технической информации?</a:t>
            </a:r>
            <a:endParaRPr lang="ru-RU" sz="2000" dirty="0"/>
          </a:p>
          <a:p>
            <a:pPr marL="457200" lvl="0" indent="-457200">
              <a:buFont typeface="+mj-lt"/>
              <a:buAutoNum type="arabicPeriod"/>
            </a:pPr>
            <a:r>
              <a:rPr lang="ru-RU" sz="2000" i="1" dirty="0"/>
              <a:t>Что относится к сектору массовой и потребительской информации?</a:t>
            </a:r>
            <a:endParaRPr lang="ru-RU" sz="2000" dirty="0"/>
          </a:p>
          <a:p>
            <a:pPr marL="457200" lvl="0" indent="-457200">
              <a:buFont typeface="+mj-lt"/>
              <a:buAutoNum type="arabicPeriod"/>
            </a:pPr>
            <a:r>
              <a:rPr lang="ru-RU" sz="2000" i="1" dirty="0"/>
              <a:t>Назовите основные виды продукции корпорации D&amp;B?</a:t>
            </a:r>
            <a:endParaRPr lang="ru-RU" sz="2000" dirty="0"/>
          </a:p>
          <a:p>
            <a:pPr marL="457200" lvl="0" indent="-457200">
              <a:buFont typeface="+mj-lt"/>
              <a:buAutoNum type="arabicPeriod"/>
            </a:pPr>
            <a:r>
              <a:rPr lang="ru-RU" sz="2000" i="1" dirty="0"/>
              <a:t>Назовите основные направления деятельности компании  </a:t>
            </a:r>
            <a:r>
              <a:rPr lang="en-US" sz="2000" i="1" dirty="0"/>
              <a:t>Dialog</a:t>
            </a:r>
            <a:r>
              <a:rPr lang="ru-RU" sz="2000" i="1" dirty="0"/>
              <a:t>?</a:t>
            </a:r>
            <a:endParaRPr lang="ru-RU" sz="2000" dirty="0"/>
          </a:p>
          <a:p>
            <a:pPr marL="457200" lvl="0" indent="-457200">
              <a:buFont typeface="+mj-lt"/>
              <a:buAutoNum type="arabicPeriod"/>
            </a:pPr>
            <a:r>
              <a:rPr lang="ru-RU" sz="2000" i="1" dirty="0"/>
              <a:t>Назовите основные направления деятельности компании </a:t>
            </a:r>
            <a:r>
              <a:rPr lang="en-US" sz="2000" i="1" dirty="0" err="1"/>
              <a:t>Questel</a:t>
            </a:r>
            <a:r>
              <a:rPr lang="ru-RU" sz="2000" i="1" dirty="0"/>
              <a:t>-</a:t>
            </a:r>
            <a:r>
              <a:rPr lang="en-US" sz="2000" i="1" dirty="0"/>
              <a:t>Orbit</a:t>
            </a:r>
            <a:r>
              <a:rPr lang="ru-RU" sz="2000" i="1" dirty="0"/>
              <a:t>.</a:t>
            </a:r>
            <a:endParaRPr lang="ru-RU" sz="2000" dirty="0"/>
          </a:p>
          <a:p>
            <a:pPr marL="457200" indent="-457200">
              <a:buFont typeface="+mj-lt"/>
              <a:buAutoNum type="arabicPeriod"/>
            </a:pP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Вопросы  для самоконтроля</a:t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34477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276872"/>
            <a:ext cx="7408333" cy="3450696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имя </a:t>
            </a:r>
            <a:r>
              <a:rPr lang="ru-RU" dirty="0"/>
              <a:t>базы; </a:t>
            </a:r>
          </a:p>
          <a:p>
            <a:pPr lvl="0"/>
            <a:r>
              <a:rPr lang="ru-RU" dirty="0"/>
              <a:t>краткое описание;</a:t>
            </a:r>
          </a:p>
          <a:p>
            <a:pPr lvl="0"/>
            <a:r>
              <a:rPr lang="ru-RU" dirty="0"/>
              <a:t>метка файла базы данных;</a:t>
            </a:r>
          </a:p>
          <a:p>
            <a:pPr lvl="0"/>
            <a:r>
              <a:rPr lang="ru-RU" dirty="0"/>
              <a:t>имя поставщика информации;</a:t>
            </a:r>
          </a:p>
          <a:p>
            <a:pPr lvl="0"/>
            <a:r>
              <a:rPr lang="ru-RU" dirty="0"/>
              <a:t>период времени, охватываемый базой;</a:t>
            </a:r>
          </a:p>
          <a:p>
            <a:pPr lvl="0"/>
            <a:r>
              <a:rPr lang="ru-RU" dirty="0"/>
              <a:t>частота обновления;</a:t>
            </a:r>
          </a:p>
          <a:p>
            <a:pPr lvl="0"/>
            <a:r>
              <a:rPr lang="ru-RU" dirty="0"/>
              <a:t>подсистема ((</a:t>
            </a:r>
            <a:r>
              <a:rPr lang="en-US" dirty="0" err="1"/>
              <a:t>Questel</a:t>
            </a:r>
            <a:r>
              <a:rPr lang="ru-RU" dirty="0"/>
              <a:t> или </a:t>
            </a:r>
            <a:r>
              <a:rPr lang="en-US" dirty="0"/>
              <a:t>Orbit</a:t>
            </a:r>
            <a:r>
              <a:rPr lang="ru-RU" dirty="0"/>
              <a:t>);</a:t>
            </a:r>
          </a:p>
          <a:p>
            <a:r>
              <a:rPr lang="ru-RU" dirty="0"/>
              <a:t>язык базы данных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/>
              <a:t>В системе 267 баз, каждая из которых описывается по стандартной форме: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22076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052736"/>
            <a:ext cx="7408333" cy="4209331"/>
          </a:xfrm>
        </p:spPr>
        <p:txBody>
          <a:bodyPr>
            <a:noAutofit/>
          </a:bodyPr>
          <a:lstStyle/>
          <a:p>
            <a:r>
              <a:rPr lang="en-US" sz="2000" b="1" dirty="0"/>
              <a:t>Data</a:t>
            </a:r>
            <a:r>
              <a:rPr lang="ru-RU" sz="2000" b="1" dirty="0"/>
              <a:t>-</a:t>
            </a:r>
            <a:r>
              <a:rPr lang="en-US" sz="2000" b="1" dirty="0"/>
              <a:t>Star </a:t>
            </a:r>
            <a:r>
              <a:rPr lang="ru-RU" sz="2000" dirty="0"/>
              <a:t>- европейский лидер среди служб </a:t>
            </a:r>
            <a:r>
              <a:rPr lang="en-US" sz="2000" dirty="0"/>
              <a:t>on</a:t>
            </a:r>
            <a:r>
              <a:rPr lang="ru-RU" sz="2000" dirty="0"/>
              <a:t>-</a:t>
            </a:r>
            <a:r>
              <a:rPr lang="en-US" sz="2000" dirty="0"/>
              <a:t>line</a:t>
            </a:r>
            <a:r>
              <a:rPr lang="ru-RU" sz="2000" dirty="0"/>
              <a:t> нового доступа к базам данных. Фирма основана в 1981 году. В Швейцарии,, 1987г. вышла на американский рынок. Имеет ряд общих баз с Диалогом. Широкий охват и специальные базы по Европе.</a:t>
            </a:r>
          </a:p>
          <a:p>
            <a:pPr marL="0" indent="0">
              <a:buNone/>
            </a:pPr>
            <a:r>
              <a:rPr lang="ru-RU" sz="2000" dirty="0"/>
              <a:t>Наиболее важные разделы:</a:t>
            </a:r>
          </a:p>
          <a:p>
            <a:pPr lvl="0"/>
            <a:r>
              <a:rPr lang="ru-RU" sz="2000" dirty="0"/>
              <a:t>деловые новости, финансовая информация, маркетинговые исследования, статистика торговли, экономический анализ;</a:t>
            </a:r>
          </a:p>
          <a:p>
            <a:pPr lvl="0"/>
            <a:r>
              <a:rPr lang="ru-RU" sz="2000" dirty="0"/>
              <a:t>забота о здоровье, фармацевтика;</a:t>
            </a:r>
          </a:p>
          <a:p>
            <a:pPr lvl="0"/>
            <a:r>
              <a:rPr lang="ru-RU" sz="2000" dirty="0"/>
              <a:t>химия, нефтехимия и экологическая индустрия; </a:t>
            </a:r>
          </a:p>
          <a:p>
            <a:pPr lvl="0"/>
            <a:r>
              <a:rPr lang="ru-RU" sz="2000" dirty="0"/>
              <a:t>биомедицина и наука; </a:t>
            </a:r>
          </a:p>
          <a:p>
            <a:pPr lvl="0"/>
            <a:r>
              <a:rPr lang="ru-RU" sz="2000" dirty="0"/>
              <a:t>биотехнология;</a:t>
            </a:r>
          </a:p>
          <a:p>
            <a:pPr lvl="0"/>
            <a:r>
              <a:rPr lang="ru-RU" sz="2000" dirty="0"/>
              <a:t>технология;</a:t>
            </a:r>
          </a:p>
          <a:p>
            <a:pPr lvl="0"/>
            <a:r>
              <a:rPr lang="ru-RU" sz="2000" dirty="0"/>
              <a:t>новости</a:t>
            </a:r>
            <a:r>
              <a:rPr lang="ru-RU" sz="2000" dirty="0" smtClean="0"/>
              <a:t>.</a:t>
            </a:r>
            <a:r>
              <a:rPr lang="ru-RU" sz="2000" dirty="0"/>
              <a:t> </a:t>
            </a:r>
          </a:p>
          <a:p>
            <a:r>
              <a:rPr lang="en-US" sz="2000" b="1" dirty="0"/>
              <a:t>Data Star Focus </a:t>
            </a:r>
            <a:r>
              <a:rPr lang="ru-RU" sz="2000" dirty="0"/>
              <a:t>- служба, обеспечивающая с помощью меню простой доступ к наиболее важным базам.</a:t>
            </a:r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/>
              <a:t>Информационная корпорация </a:t>
            </a:r>
            <a:r>
              <a:rPr lang="en-US" sz="3200" b="1" dirty="0"/>
              <a:t>Data</a:t>
            </a:r>
            <a:r>
              <a:rPr lang="ru-RU" sz="3200" b="1" dirty="0"/>
              <a:t>-</a:t>
            </a:r>
            <a:r>
              <a:rPr lang="en-US" sz="3200" b="1" dirty="0"/>
              <a:t>Star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/>
              <a:t> 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04824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2420888"/>
            <a:ext cx="7408333" cy="3450696"/>
          </a:xfrm>
        </p:spPr>
        <p:txBody>
          <a:bodyPr/>
          <a:lstStyle/>
          <a:p>
            <a:r>
              <a:rPr lang="ru-RU" dirty="0"/>
              <a:t>Мировые информационные ресурсы обычно подразделяются на три сектора:</a:t>
            </a:r>
          </a:p>
          <a:p>
            <a:pPr lvl="0"/>
            <a:r>
              <a:rPr lang="ru-RU" dirty="0"/>
              <a:t>сектор деловой информации;</a:t>
            </a:r>
          </a:p>
          <a:p>
            <a:pPr lvl="0"/>
            <a:r>
              <a:rPr lang="ru-RU" dirty="0"/>
              <a:t>сектор научно-технической и специальной информации;</a:t>
            </a:r>
          </a:p>
          <a:p>
            <a:r>
              <a:rPr lang="ru-RU" dirty="0"/>
              <a:t>сектор массовой потребительской информации</a:t>
            </a:r>
          </a:p>
        </p:txBody>
      </p:sp>
    </p:spTree>
    <p:extLst>
      <p:ext uri="{BB962C8B-B14F-4D97-AF65-F5344CB8AC3E}">
        <p14:creationId xmlns:p14="http://schemas.microsoft.com/office/powerpoint/2010/main" val="1888238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916832"/>
            <a:ext cx="7408333" cy="3450696"/>
          </a:xfrm>
        </p:spPr>
        <p:txBody>
          <a:bodyPr>
            <a:noAutofit/>
          </a:bodyPr>
          <a:lstStyle/>
          <a:p>
            <a:pPr lvl="0"/>
            <a:r>
              <a:rPr lang="ru-RU" sz="2000" dirty="0" smtClean="0"/>
              <a:t>Биржевая </a:t>
            </a:r>
            <a:r>
              <a:rPr lang="ru-RU" sz="2000" dirty="0"/>
              <a:t>и финансовая информация. Эта информация о котировках ценных бумаг, валютных курсах, учетных ставках, рынках товаров и капиталов. Информация предоставляется биржами, брокерскими компаниями и специальными службами финансовой информации.</a:t>
            </a:r>
          </a:p>
          <a:p>
            <a:pPr lvl="0"/>
            <a:r>
              <a:rPr lang="ru-RU" sz="2000" dirty="0"/>
              <a:t>Статистическая информация:</a:t>
            </a:r>
          </a:p>
          <a:p>
            <a:pPr lvl="0"/>
            <a:r>
              <a:rPr lang="ru-RU" sz="2000" dirty="0"/>
              <a:t>числовая;</a:t>
            </a:r>
          </a:p>
          <a:p>
            <a:pPr lvl="0"/>
            <a:r>
              <a:rPr lang="ru-RU" sz="2000" dirty="0"/>
              <a:t>экономическая;</a:t>
            </a:r>
          </a:p>
          <a:p>
            <a:pPr lvl="0"/>
            <a:r>
              <a:rPr lang="ru-RU" sz="2000" dirty="0"/>
              <a:t>демографическая;</a:t>
            </a:r>
          </a:p>
          <a:p>
            <a:pPr lvl="0"/>
            <a:r>
              <a:rPr lang="ru-RU" sz="2000" dirty="0"/>
              <a:t>социальная.</a:t>
            </a:r>
          </a:p>
          <a:p>
            <a:r>
              <a:rPr lang="ru-RU" sz="2000" dirty="0"/>
              <a:t>Эта информация представляется в виде прогнозов, моделей, рядов динамики государственными службами и компаниями, занятыми исследованиями, разработками и консалтингом.</a:t>
            </a:r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/>
              <a:t>Сектор деловой информации подразделяется на группы: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93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060848"/>
            <a:ext cx="7408333" cy="3450696"/>
          </a:xfrm>
        </p:spPr>
        <p:txBody>
          <a:bodyPr>
            <a:normAutofit fontScale="85000" lnSpcReduction="20000"/>
          </a:bodyPr>
          <a:lstStyle/>
          <a:p>
            <a:pPr lvl="0" algn="just"/>
            <a:r>
              <a:rPr lang="ru-RU" b="1" dirty="0"/>
              <a:t>Коммерческая информация</a:t>
            </a:r>
            <a:r>
              <a:rPr lang="ru-RU" dirty="0"/>
              <a:t>. </a:t>
            </a:r>
            <a:endParaRPr lang="ru-RU" dirty="0" smtClean="0"/>
          </a:p>
          <a:p>
            <a:pPr lvl="0" algn="just"/>
            <a:r>
              <a:rPr lang="ru-RU" dirty="0" smtClean="0"/>
              <a:t>Это </a:t>
            </a:r>
            <a:r>
              <a:rPr lang="ru-RU" dirty="0"/>
              <a:t>информация по компаниям, фирмам, корпорациям, направлениям их работы, финансовым состоянием, ценам на продукцию и услуги, связи, сделки и руководителям.</a:t>
            </a:r>
          </a:p>
          <a:p>
            <a:pPr lvl="0" algn="just"/>
            <a:r>
              <a:rPr lang="ru-RU" dirty="0"/>
              <a:t>Деловые новости в области экономики и бизнеса. Коммерческая информация используется предпринимателями при решении следующих задач:</a:t>
            </a:r>
          </a:p>
          <a:p>
            <a:pPr lvl="0" algn="just"/>
            <a:r>
              <a:rPr lang="ru-RU" dirty="0"/>
              <a:t>выбор поставщиков, партнеров и размещение заказов;</a:t>
            </a:r>
          </a:p>
          <a:p>
            <a:pPr lvl="0" algn="just"/>
            <a:r>
              <a:rPr lang="ru-RU" dirty="0"/>
              <a:t>при выходе на рынок с новым товаром;</a:t>
            </a:r>
          </a:p>
          <a:p>
            <a:pPr lvl="0" algn="just"/>
            <a:r>
              <a:rPr lang="ru-RU" dirty="0"/>
              <a:t>при поиске покупателей;</a:t>
            </a:r>
          </a:p>
          <a:p>
            <a:pPr lvl="0" algn="just"/>
            <a:r>
              <a:rPr lang="ru-RU" dirty="0"/>
              <a:t>при слиянии и приобретении компании;</a:t>
            </a:r>
          </a:p>
          <a:p>
            <a:pPr lvl="0" algn="just"/>
            <a:r>
              <a:rPr lang="ru-RU" dirty="0"/>
              <a:t>при маркетинговых исследованиях по анализу рынка.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3804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844824"/>
            <a:ext cx="7588365" cy="4281339"/>
          </a:xfrm>
        </p:spPr>
        <p:txBody>
          <a:bodyPr>
            <a:normAutofit/>
          </a:bodyPr>
          <a:lstStyle/>
          <a:p>
            <a:r>
              <a:rPr lang="ru-RU" dirty="0"/>
              <a:t>Сектор научно-технической и специальной информации включает: документальную, библиографическую, реферативную и полнотекстовую информацию о фундаментальных и прикладных исследованиях и профессиональную информацию для юристов, врачей, инженеров и остальных групп.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Сектор массовой потребительской информации включает новости и справочную информацию, потребительскую развлекательную информацию.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0857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2775" y="2348880"/>
            <a:ext cx="7667625" cy="399330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Это американская корпорация, крупнейшая в мире. Ей  уже более 150 лет. Многопрофильная. Корпорация представляет своим клиентам следующие информационные продукты: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Информацию, освещающую финансовое состояние и кредитоспособность свыше 35 млн. компаний во всем мире.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Маркетинговые исследования.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Справочники "Страна - Фирма - Продукт", включая энциклопедию экспортеров.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Регулярные обзоры таможенного, налогового и инвестиционного климата в 180 странах мира.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Справочники-рейтинги долговых обязательств </a:t>
            </a:r>
            <a:r>
              <a:rPr lang="en-US" dirty="0"/>
              <a:t>Mood</a:t>
            </a:r>
            <a:r>
              <a:rPr lang="ru-RU" dirty="0"/>
              <a:t>'</a:t>
            </a:r>
            <a:r>
              <a:rPr lang="en-US" dirty="0"/>
              <a:t>s</a:t>
            </a:r>
            <a:r>
              <a:rPr lang="ru-RU" dirty="0"/>
              <a:t> (настольная книга инвесторов в мире).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Международную программу подготовки специалистов в области финансов, маркетинга и информационного обеспечения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Информационная корпорация "Дан &amp; </a:t>
            </a:r>
            <a:r>
              <a:rPr lang="ru-RU" b="1" i="1" dirty="0" err="1"/>
              <a:t>Брэдстрит</a:t>
            </a:r>
            <a:r>
              <a:rPr lang="ru-RU" b="1" i="1" dirty="0"/>
              <a:t>".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AutoShape 2" descr="Что такое DUNS number и как получить его бесплатно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Что такое DUNS number и как получить его бесплатно?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Что такое DUNS number и как получить его бесплатно?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/>
          <p:nvPr/>
        </p:nvPicPr>
        <p:blipFill rotWithShape="1">
          <a:blip r:embed="rId2"/>
          <a:srcRect l="62732" t="22912" r="6811" b="35727"/>
          <a:stretch/>
        </p:blipFill>
        <p:spPr bwMode="auto">
          <a:xfrm>
            <a:off x="6660232" y="836712"/>
            <a:ext cx="2021964" cy="15121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53200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Данные программы позволяют принять наиболее эффективные решения в следующих областях:</a:t>
            </a:r>
          </a:p>
          <a:p>
            <a:pPr lvl="0"/>
            <a:r>
              <a:rPr lang="ru-RU" dirty="0"/>
              <a:t>Импортно-экспортные операции;</a:t>
            </a:r>
          </a:p>
          <a:p>
            <a:pPr lvl="0"/>
            <a:r>
              <a:rPr lang="ru-RU" dirty="0"/>
              <a:t>Маркетинг;</a:t>
            </a:r>
          </a:p>
          <a:p>
            <a:pPr lvl="0"/>
            <a:r>
              <a:rPr lang="ru-RU" dirty="0"/>
              <a:t>Сбыт продукции;</a:t>
            </a:r>
          </a:p>
          <a:p>
            <a:pPr lvl="0"/>
            <a:r>
              <a:rPr lang="ru-RU" dirty="0"/>
              <a:t>Закупочные продукты;</a:t>
            </a:r>
          </a:p>
          <a:p>
            <a:pPr lvl="0"/>
            <a:r>
              <a:rPr lang="ru-RU" dirty="0"/>
              <a:t>Кредит;</a:t>
            </a:r>
          </a:p>
          <a:p>
            <a:pPr lvl="0"/>
            <a:r>
              <a:rPr lang="ru-RU" dirty="0"/>
              <a:t>Анализ промышленности;</a:t>
            </a:r>
          </a:p>
          <a:p>
            <a:pPr lvl="0"/>
            <a:r>
              <a:rPr lang="ru-RU" dirty="0"/>
              <a:t>Анализ конкуренции;</a:t>
            </a:r>
          </a:p>
          <a:p>
            <a:r>
              <a:rPr lang="ru-RU" dirty="0"/>
              <a:t>Исследование и рекомендации в экономике</a:t>
            </a: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62732" t="22912" r="6811" b="35727"/>
          <a:stretch/>
        </p:blipFill>
        <p:spPr bwMode="auto">
          <a:xfrm>
            <a:off x="6660232" y="836712"/>
            <a:ext cx="2021964" cy="15121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39896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132856"/>
            <a:ext cx="7380808" cy="4608512"/>
          </a:xfrm>
        </p:spPr>
        <p:txBody>
          <a:bodyPr>
            <a:normAutofit fontScale="47500" lnSpcReduction="20000"/>
          </a:bodyPr>
          <a:lstStyle/>
          <a:p>
            <a:r>
              <a:rPr lang="ru-RU" sz="3300" b="1" i="1" dirty="0" smtClean="0"/>
              <a:t>Бизнес-справка</a:t>
            </a:r>
            <a:endParaRPr lang="ru-RU" sz="3300" dirty="0"/>
          </a:p>
          <a:p>
            <a:r>
              <a:rPr lang="ru-RU" sz="3300" dirty="0"/>
              <a:t>Содержит сведения о финансовом положении потенциального партнера, а также сведения о степени коммерческого риска при ведении дел с ним. </a:t>
            </a:r>
            <a:endParaRPr lang="ru-RU" sz="3300" dirty="0" smtClean="0"/>
          </a:p>
          <a:p>
            <a:pPr marL="0" indent="0">
              <a:buNone/>
            </a:pPr>
            <a:r>
              <a:rPr lang="ru-RU" sz="3300" dirty="0" smtClean="0"/>
              <a:t>Состав </a:t>
            </a:r>
            <a:r>
              <a:rPr lang="ru-RU" sz="3300" dirty="0"/>
              <a:t>бизнес-справки: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3300" dirty="0"/>
              <a:t>общая информация о фирме - адресные реквизиты, формы собственности, краткая история создания и деятельности фирмы, виды деятельности, выпускаемая продукция и услуги, сведения о владельцах и руководителях фирмы, сведения о филиалах и отделениях, о дочерних фирмах.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3300" dirty="0"/>
              <a:t>Специальный рейтинг, отражающий финансовое положение фирмы и степень коммерческого риска.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3300" dirty="0"/>
              <a:t>Перечень банков, клиентом которого является данная фирма.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3300" dirty="0"/>
              <a:t>Отдельные события, характеризующие данную фирму, в том числе участие в судебных разбирательствах.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3300" dirty="0"/>
              <a:t>Последняя финансовая информация, данные баланса, отчет о прибылях и убытках.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3300" dirty="0"/>
              <a:t>Информация о практике и сроках исполнения платежей данной фирмы.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Основные виды продукции корпорации: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62732" t="22912" r="6811" b="35727"/>
          <a:stretch/>
        </p:blipFill>
        <p:spPr bwMode="auto">
          <a:xfrm>
            <a:off x="6660232" y="836712"/>
            <a:ext cx="2021964" cy="15121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464852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100</TotalTime>
  <Words>1502</Words>
  <Application>Microsoft Office PowerPoint</Application>
  <PresentationFormat>Экран (4:3)</PresentationFormat>
  <Paragraphs>161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Волна</vt:lpstr>
      <vt:lpstr>Мировые информационные ресурсы и                      их использование </vt:lpstr>
      <vt:lpstr>Вопросы  для самоконтроля </vt:lpstr>
      <vt:lpstr>Презентация PowerPoint</vt:lpstr>
      <vt:lpstr>Сектор деловой информации подразделяется на группы: </vt:lpstr>
      <vt:lpstr>Презентация PowerPoint</vt:lpstr>
      <vt:lpstr>Презентация PowerPoint</vt:lpstr>
      <vt:lpstr>Информационная корпорация "Дан &amp; Брэдстрит". </vt:lpstr>
      <vt:lpstr>Презентация PowerPoint</vt:lpstr>
      <vt:lpstr>Основные виды продукции корпорации: </vt:lpstr>
      <vt:lpstr>Список основных вопросов, используемы при составлении бизнес-справки: </vt:lpstr>
      <vt:lpstr>Презентация PowerPoint</vt:lpstr>
      <vt:lpstr>Кредитно-аналитическая справка</vt:lpstr>
      <vt:lpstr>Презентация PowerPoint</vt:lpstr>
      <vt:lpstr>Платежно-аналитическая справка</vt:lpstr>
      <vt:lpstr>Презентация PowerPoint</vt:lpstr>
      <vt:lpstr>Деловая справочная литература</vt:lpstr>
      <vt:lpstr>Информационная корпорация «Диалог»      (Dialog Information Retrieval Service)</vt:lpstr>
      <vt:lpstr>Презентация PowerPoint</vt:lpstr>
      <vt:lpstr>Информационная корпорация Questel-Orbit</vt:lpstr>
      <vt:lpstr>В системе 267 баз, каждая из которых описывается по стандартной форме: </vt:lpstr>
      <vt:lpstr>Информационная корпорация Data-Star  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Мировые информационные ресурсы и                      их использование</dc:title>
  <dc:creator>USER</dc:creator>
  <cp:lastModifiedBy>USER</cp:lastModifiedBy>
  <cp:revision>8</cp:revision>
  <dcterms:created xsi:type="dcterms:W3CDTF">2023-09-04T10:07:44Z</dcterms:created>
  <dcterms:modified xsi:type="dcterms:W3CDTF">2023-09-04T18:06:14Z</dcterms:modified>
</cp:coreProperties>
</file>